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4" r:id="rId2"/>
    <p:sldMasterId id="2147483656" r:id="rId3"/>
    <p:sldMasterId id="2147483670" r:id="rId4"/>
    <p:sldMasterId id="2147483672" r:id="rId5"/>
  </p:sldMasterIdLst>
  <p:notesMasterIdLst>
    <p:notesMasterId r:id="rId21"/>
  </p:notesMasterIdLst>
  <p:handoutMasterIdLst>
    <p:handoutMasterId r:id="rId22"/>
  </p:handoutMasterIdLst>
  <p:sldIdLst>
    <p:sldId id="256" r:id="rId6"/>
    <p:sldId id="257" r:id="rId7"/>
    <p:sldId id="258" r:id="rId8"/>
    <p:sldId id="269" r:id="rId9"/>
    <p:sldId id="268" r:id="rId10"/>
    <p:sldId id="267" r:id="rId11"/>
    <p:sldId id="273" r:id="rId12"/>
    <p:sldId id="281" r:id="rId13"/>
    <p:sldId id="282" r:id="rId14"/>
    <p:sldId id="283" r:id="rId15"/>
    <p:sldId id="284" r:id="rId16"/>
    <p:sldId id="285" r:id="rId17"/>
    <p:sldId id="287" r:id="rId18"/>
    <p:sldId id="288" r:id="rId19"/>
    <p:sldId id="266" r:id="rId20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ontserrat" panose="00000500000000000000" pitchFamily="2" charset="-52"/>
      <p:regular r:id="rId27"/>
      <p:bold r:id="rId28"/>
      <p:italic r:id="rId29"/>
      <p:boldItalic r:id="rId30"/>
    </p:embeddedFont>
    <p:embeddedFont>
      <p:font typeface="Montserrat Medium" panose="00000600000000000000" pitchFamily="2" charset="-52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725">
          <p15:clr>
            <a:srgbClr val="FBAE40"/>
          </p15:clr>
        </p15:guide>
        <p15:guide id="2" orient="horz" pos="845">
          <p15:clr>
            <a:srgbClr val="FBAE40"/>
          </p15:clr>
        </p15:guide>
        <p15:guide id="3" pos="302">
          <p15:clr>
            <a:srgbClr val="FBAE40"/>
          </p15:clr>
        </p15:guide>
        <p15:guide id="4" pos="7333">
          <p15:clr>
            <a:srgbClr val="FBAE4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ilIPHhMYJgHXdDnw4TogFQ5THJ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>
        <p:guide orient="horz" pos="3725"/>
        <p:guide orient="horz" pos="845"/>
        <p:guide pos="302"/>
        <p:guide pos="73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customschemas.google.com/relationships/presentationmetadata" Target="metadata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920C26B-1249-46AC-B52B-838CC87E2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BB0DAAF-C17C-4FA2-8F6E-1D37AE7117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1FC5D-C304-47FF-9602-64FEEB719B3B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04390E6-0765-4417-9696-D72A86C47F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F1C201-0734-4CA6-B7C2-6CD8A288D6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FEF90-0A5D-4A82-9856-64E1B2D908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57605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1695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976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0120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564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лашка для спикера и год">
  <p:cSld name="Плашка для спикера и год">
    <p:bg>
      <p:bgPr>
        <a:solidFill>
          <a:srgbClr val="232F44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70267" y="0"/>
            <a:ext cx="561975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735" y="285751"/>
            <a:ext cx="6286501" cy="6286501"/>
          </a:xfrm>
          <a:prstGeom prst="roundRect">
            <a:avLst>
              <a:gd name="adj" fmla="val 757"/>
            </a:avLst>
          </a:prstGeom>
          <a:noFill/>
          <a:ln>
            <a:noFill/>
          </a:ln>
        </p:spPr>
      </p:pic>
      <p:sp>
        <p:nvSpPr>
          <p:cNvPr id="18" name="Google Shape;18;p13"/>
          <p:cNvSpPr/>
          <p:nvPr/>
        </p:nvSpPr>
        <p:spPr>
          <a:xfrm>
            <a:off x="361951" y="5935133"/>
            <a:ext cx="6134100" cy="560916"/>
          </a:xfrm>
          <a:prstGeom prst="roundRect">
            <a:avLst>
              <a:gd name="adj" fmla="val 7573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" name="Google Shape;19;p13"/>
          <p:cNvSpPr txBox="1">
            <a:spLocks noGrp="1"/>
          </p:cNvSpPr>
          <p:nvPr>
            <p:ph type="ctrTitle"/>
          </p:nvPr>
        </p:nvSpPr>
        <p:spPr>
          <a:xfrm>
            <a:off x="650277" y="2408235"/>
            <a:ext cx="544096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ubTitle" idx="1"/>
          </p:nvPr>
        </p:nvSpPr>
        <p:spPr>
          <a:xfrm>
            <a:off x="650277" y="5165335"/>
            <a:ext cx="5841011" cy="76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3"/>
          <p:cNvSpPr/>
          <p:nvPr/>
        </p:nvSpPr>
        <p:spPr>
          <a:xfrm>
            <a:off x="361951" y="361951"/>
            <a:ext cx="6134100" cy="1142997"/>
          </a:xfrm>
          <a:prstGeom prst="roundRect">
            <a:avLst>
              <a:gd name="adj" fmla="val 361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2" name="Google Shape;22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9777" y="709806"/>
            <a:ext cx="1821799" cy="445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17176" y="709807"/>
            <a:ext cx="1778825" cy="44470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 txBox="1">
            <a:spLocks noGrp="1"/>
          </p:cNvSpPr>
          <p:nvPr>
            <p:ph type="body" idx="2"/>
          </p:nvPr>
        </p:nvSpPr>
        <p:spPr>
          <a:xfrm>
            <a:off x="892556" y="6069541"/>
            <a:ext cx="3927093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1pPr>
            <a:lvl2pPr marL="914400" lvl="1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2pPr>
            <a:lvl3pPr marL="1371600" lvl="2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3"/>
          </p:nvPr>
        </p:nvSpPr>
        <p:spPr>
          <a:xfrm>
            <a:off x="5732317" y="6069541"/>
            <a:ext cx="758972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1pPr>
            <a:lvl2pPr marL="914400" lvl="1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2pPr>
            <a:lvl3pPr marL="1371600" lvl="2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6" name="Google Shape;26;p13"/>
          <p:cNvPicPr preferRelativeResize="0">
            <a:picLocks noGrp="1"/>
          </p:cNvPicPr>
          <p:nvPr>
            <p:ph type="pic" idx="4"/>
          </p:nvPr>
        </p:nvPicPr>
        <p:blipFill/>
        <p:spPr>
          <a:xfrm>
            <a:off x="741218" y="6137009"/>
            <a:ext cx="157163" cy="15716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7" name="Google Shape;27;p13"/>
          <p:cNvPicPr preferRelativeResize="0">
            <a:picLocks noGrp="1"/>
          </p:cNvPicPr>
          <p:nvPr>
            <p:ph type="pic" idx="5"/>
          </p:nvPr>
        </p:nvPicPr>
        <p:blipFill/>
        <p:spPr>
          <a:xfrm>
            <a:off x="5577535" y="6137009"/>
            <a:ext cx="157163" cy="15716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Картинка на пол слайда+текст">
  <p:cSld name="1_Картинка на пол слайда+текст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76" name="Google Shape;176;p32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2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8" name="Google Shape;178;p32"/>
          <p:cNvSpPr txBox="1">
            <a:spLocks noGrp="1"/>
          </p:cNvSpPr>
          <p:nvPr>
            <p:ph type="subTitle" idx="1"/>
          </p:nvPr>
        </p:nvSpPr>
        <p:spPr>
          <a:xfrm>
            <a:off x="481326" y="1889760"/>
            <a:ext cx="5483444" cy="4018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9" name="Google Shape;179;p32"/>
          <p:cNvSpPr>
            <a:spLocks noGrp="1"/>
          </p:cNvSpPr>
          <p:nvPr>
            <p:ph type="pic" idx="2"/>
          </p:nvPr>
        </p:nvSpPr>
        <p:spPr>
          <a:xfrm>
            <a:off x="6227231" y="1359219"/>
            <a:ext cx="5401203" cy="4548662"/>
          </a:xfrm>
          <a:prstGeom prst="roundRect">
            <a:avLst>
              <a:gd name="adj" fmla="val 1590"/>
            </a:avLst>
          </a:prstGeom>
          <a:noFill/>
          <a:ln>
            <a:noFill/>
          </a:ln>
        </p:spPr>
      </p:sp>
      <p:sp>
        <p:nvSpPr>
          <p:cNvPr id="180" name="Google Shape;180;p32"/>
          <p:cNvSpPr txBox="1">
            <a:spLocks noGrp="1"/>
          </p:cNvSpPr>
          <p:nvPr>
            <p:ph type="body" idx="3"/>
          </p:nvPr>
        </p:nvSpPr>
        <p:spPr>
          <a:xfrm>
            <a:off x="474976" y="1359219"/>
            <a:ext cx="5489793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е картинки+текст">
  <p:cSld name="Две картинки+текст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3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3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6" name="Google Shape;186;p33"/>
          <p:cNvSpPr txBox="1">
            <a:spLocks noGrp="1"/>
          </p:cNvSpPr>
          <p:nvPr>
            <p:ph type="subTitle" idx="1"/>
          </p:nvPr>
        </p:nvSpPr>
        <p:spPr>
          <a:xfrm>
            <a:off x="481326" y="1889760"/>
            <a:ext cx="5483444" cy="4018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7" name="Google Shape;187;p33"/>
          <p:cNvSpPr>
            <a:spLocks noGrp="1"/>
          </p:cNvSpPr>
          <p:nvPr>
            <p:ph type="pic" idx="2"/>
          </p:nvPr>
        </p:nvSpPr>
        <p:spPr>
          <a:xfrm>
            <a:off x="6227231" y="1359219"/>
            <a:ext cx="5401203" cy="2136456"/>
          </a:xfrm>
          <a:prstGeom prst="roundRect">
            <a:avLst>
              <a:gd name="adj" fmla="val 1590"/>
            </a:avLst>
          </a:prstGeom>
          <a:noFill/>
          <a:ln>
            <a:noFill/>
          </a:ln>
        </p:spPr>
      </p:sp>
      <p:sp>
        <p:nvSpPr>
          <p:cNvPr id="188" name="Google Shape;188;p33"/>
          <p:cNvSpPr>
            <a:spLocks noGrp="1"/>
          </p:cNvSpPr>
          <p:nvPr>
            <p:ph type="pic" idx="3"/>
          </p:nvPr>
        </p:nvSpPr>
        <p:spPr>
          <a:xfrm>
            <a:off x="6227231" y="3771423"/>
            <a:ext cx="5401203" cy="2136456"/>
          </a:xfrm>
          <a:prstGeom prst="roundRect">
            <a:avLst>
              <a:gd name="adj" fmla="val 1590"/>
            </a:avLst>
          </a:prstGeom>
          <a:noFill/>
          <a:ln>
            <a:noFill/>
          </a:ln>
        </p:spPr>
      </p:sp>
      <p:sp>
        <p:nvSpPr>
          <p:cNvPr id="189" name="Google Shape;189;p33"/>
          <p:cNvSpPr txBox="1">
            <a:spLocks noGrp="1"/>
          </p:cNvSpPr>
          <p:nvPr>
            <p:ph type="body" idx="4"/>
          </p:nvPr>
        </p:nvSpPr>
        <p:spPr>
          <a:xfrm>
            <a:off x="474976" y="1359219"/>
            <a:ext cx="5489793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е картинки вертикально+текст">
  <p:cSld name="Две картинки вертикально+текст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4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93" name="Google Shape;193;p34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5" name="Google Shape;195;p34"/>
          <p:cNvSpPr txBox="1">
            <a:spLocks noGrp="1"/>
          </p:cNvSpPr>
          <p:nvPr>
            <p:ph type="subTitle" idx="1"/>
          </p:nvPr>
        </p:nvSpPr>
        <p:spPr>
          <a:xfrm>
            <a:off x="481326" y="1889760"/>
            <a:ext cx="5483444" cy="4018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6" name="Google Shape;196;p34"/>
          <p:cNvSpPr>
            <a:spLocks noGrp="1"/>
          </p:cNvSpPr>
          <p:nvPr>
            <p:ph type="pic" idx="2"/>
          </p:nvPr>
        </p:nvSpPr>
        <p:spPr>
          <a:xfrm>
            <a:off x="6227231" y="1359218"/>
            <a:ext cx="2565263" cy="4548659"/>
          </a:xfrm>
          <a:prstGeom prst="roundRect">
            <a:avLst>
              <a:gd name="adj" fmla="val 1590"/>
            </a:avLst>
          </a:prstGeom>
          <a:noFill/>
          <a:ln>
            <a:noFill/>
          </a:ln>
        </p:spPr>
      </p:sp>
      <p:sp>
        <p:nvSpPr>
          <p:cNvPr id="197" name="Google Shape;197;p34"/>
          <p:cNvSpPr>
            <a:spLocks noGrp="1"/>
          </p:cNvSpPr>
          <p:nvPr>
            <p:ph type="pic" idx="3"/>
          </p:nvPr>
        </p:nvSpPr>
        <p:spPr>
          <a:xfrm>
            <a:off x="9070510" y="1359218"/>
            <a:ext cx="2557924" cy="4548661"/>
          </a:xfrm>
          <a:prstGeom prst="roundRect">
            <a:avLst>
              <a:gd name="adj" fmla="val 1590"/>
            </a:avLst>
          </a:prstGeom>
          <a:noFill/>
          <a:ln>
            <a:noFill/>
          </a:ln>
        </p:spPr>
      </p:sp>
      <p:sp>
        <p:nvSpPr>
          <p:cNvPr id="198" name="Google Shape;198;p34"/>
          <p:cNvSpPr txBox="1">
            <a:spLocks noGrp="1"/>
          </p:cNvSpPr>
          <p:nvPr>
            <p:ph type="body" idx="4"/>
          </p:nvPr>
        </p:nvSpPr>
        <p:spPr>
          <a:xfrm>
            <a:off x="474976" y="1359219"/>
            <a:ext cx="5489793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_4 ряда">
  <p:cSld name="4 плашки_4 ряда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1" name="Google Shape;201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5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203" name="Google Shape;203;p35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5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5" name="Google Shape;205;p35"/>
          <p:cNvSpPr/>
          <p:nvPr/>
        </p:nvSpPr>
        <p:spPr>
          <a:xfrm>
            <a:off x="563566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6" name="Google Shape;206;p35"/>
          <p:cNvSpPr/>
          <p:nvPr/>
        </p:nvSpPr>
        <p:spPr>
          <a:xfrm>
            <a:off x="3399505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7" name="Google Shape;207;p35"/>
          <p:cNvSpPr/>
          <p:nvPr/>
        </p:nvSpPr>
        <p:spPr>
          <a:xfrm>
            <a:off x="6234571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8" name="Google Shape;208;p35"/>
          <p:cNvSpPr/>
          <p:nvPr/>
        </p:nvSpPr>
        <p:spPr>
          <a:xfrm>
            <a:off x="9070510" y="1359219"/>
            <a:ext cx="2557923" cy="4548660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758067" y="2490193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35"/>
          <p:cNvSpPr txBox="1">
            <a:spLocks noGrp="1"/>
          </p:cNvSpPr>
          <p:nvPr>
            <p:ph type="body" idx="2"/>
          </p:nvPr>
        </p:nvSpPr>
        <p:spPr>
          <a:xfrm>
            <a:off x="758067" y="3128523"/>
            <a:ext cx="2168921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35"/>
          <p:cNvSpPr txBox="1">
            <a:spLocks noGrp="1"/>
          </p:cNvSpPr>
          <p:nvPr>
            <p:ph type="body" idx="3"/>
          </p:nvPr>
        </p:nvSpPr>
        <p:spPr>
          <a:xfrm>
            <a:off x="3596517" y="2490193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35"/>
          <p:cNvSpPr txBox="1">
            <a:spLocks noGrp="1"/>
          </p:cNvSpPr>
          <p:nvPr>
            <p:ph type="body" idx="4"/>
          </p:nvPr>
        </p:nvSpPr>
        <p:spPr>
          <a:xfrm>
            <a:off x="3596517" y="3128523"/>
            <a:ext cx="2168921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body" idx="5"/>
          </p:nvPr>
        </p:nvSpPr>
        <p:spPr>
          <a:xfrm>
            <a:off x="6425442" y="2490193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35"/>
          <p:cNvSpPr txBox="1">
            <a:spLocks noGrp="1"/>
          </p:cNvSpPr>
          <p:nvPr>
            <p:ph type="body" idx="6"/>
          </p:nvPr>
        </p:nvSpPr>
        <p:spPr>
          <a:xfrm>
            <a:off x="6425442" y="3128523"/>
            <a:ext cx="2168921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35"/>
          <p:cNvSpPr txBox="1">
            <a:spLocks noGrp="1"/>
          </p:cNvSpPr>
          <p:nvPr>
            <p:ph type="body" idx="7"/>
          </p:nvPr>
        </p:nvSpPr>
        <p:spPr>
          <a:xfrm>
            <a:off x="9265012" y="2490193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35"/>
          <p:cNvSpPr txBox="1">
            <a:spLocks noGrp="1"/>
          </p:cNvSpPr>
          <p:nvPr>
            <p:ph type="body" idx="8"/>
          </p:nvPr>
        </p:nvSpPr>
        <p:spPr>
          <a:xfrm>
            <a:off x="9265012" y="3128523"/>
            <a:ext cx="2168921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плашек">
  <p:cSld name="6 плашек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19" name="Google Shape;219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6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221" name="Google Shape;221;p36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6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23" name="Google Shape;223;p36"/>
          <p:cNvSpPr/>
          <p:nvPr/>
        </p:nvSpPr>
        <p:spPr>
          <a:xfrm>
            <a:off x="56356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4" name="Google Shape;224;p36"/>
          <p:cNvSpPr/>
          <p:nvPr/>
        </p:nvSpPr>
        <p:spPr>
          <a:xfrm>
            <a:off x="434538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5" name="Google Shape;225;p36"/>
          <p:cNvSpPr/>
          <p:nvPr/>
        </p:nvSpPr>
        <p:spPr>
          <a:xfrm>
            <a:off x="8127206" y="1359219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36"/>
          <p:cNvSpPr/>
          <p:nvPr/>
        </p:nvSpPr>
        <p:spPr>
          <a:xfrm>
            <a:off x="56356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7" name="Google Shape;227;p36"/>
          <p:cNvSpPr/>
          <p:nvPr/>
        </p:nvSpPr>
        <p:spPr>
          <a:xfrm>
            <a:off x="434538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8" name="Google Shape;228;p36"/>
          <p:cNvSpPr/>
          <p:nvPr/>
        </p:nvSpPr>
        <p:spPr>
          <a:xfrm>
            <a:off x="8127206" y="3777142"/>
            <a:ext cx="3501228" cy="2136456"/>
          </a:xfrm>
          <a:prstGeom prst="roundRect">
            <a:avLst>
              <a:gd name="adj" fmla="val 2384"/>
            </a:avLst>
          </a:pr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9" name="Google Shape;229;p36"/>
          <p:cNvSpPr txBox="1">
            <a:spLocks noGrp="1"/>
          </p:cNvSpPr>
          <p:nvPr>
            <p:ph type="body" idx="1"/>
          </p:nvPr>
        </p:nvSpPr>
        <p:spPr>
          <a:xfrm>
            <a:off x="755254" y="1677556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body" idx="2"/>
          </p:nvPr>
        </p:nvSpPr>
        <p:spPr>
          <a:xfrm>
            <a:off x="755254" y="2222695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body" idx="3"/>
          </p:nvPr>
        </p:nvSpPr>
        <p:spPr>
          <a:xfrm>
            <a:off x="4537074" y="1677556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body" idx="4"/>
          </p:nvPr>
        </p:nvSpPr>
        <p:spPr>
          <a:xfrm>
            <a:off x="4537074" y="2222695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body" idx="5"/>
          </p:nvPr>
        </p:nvSpPr>
        <p:spPr>
          <a:xfrm>
            <a:off x="8318894" y="1677556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36"/>
          <p:cNvSpPr txBox="1">
            <a:spLocks noGrp="1"/>
          </p:cNvSpPr>
          <p:nvPr>
            <p:ph type="body" idx="6"/>
          </p:nvPr>
        </p:nvSpPr>
        <p:spPr>
          <a:xfrm>
            <a:off x="8318894" y="2222695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36"/>
          <p:cNvSpPr txBox="1">
            <a:spLocks noGrp="1"/>
          </p:cNvSpPr>
          <p:nvPr>
            <p:ph type="body" idx="7"/>
          </p:nvPr>
        </p:nvSpPr>
        <p:spPr>
          <a:xfrm>
            <a:off x="755254" y="4122422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6" name="Google Shape;236;p36"/>
          <p:cNvSpPr txBox="1">
            <a:spLocks noGrp="1"/>
          </p:cNvSpPr>
          <p:nvPr>
            <p:ph type="body" idx="8"/>
          </p:nvPr>
        </p:nvSpPr>
        <p:spPr>
          <a:xfrm>
            <a:off x="755254" y="4667561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7" name="Google Shape;237;p36"/>
          <p:cNvSpPr txBox="1">
            <a:spLocks noGrp="1"/>
          </p:cNvSpPr>
          <p:nvPr>
            <p:ph type="body" idx="9"/>
          </p:nvPr>
        </p:nvSpPr>
        <p:spPr>
          <a:xfrm>
            <a:off x="4537074" y="4122422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36"/>
          <p:cNvSpPr txBox="1">
            <a:spLocks noGrp="1"/>
          </p:cNvSpPr>
          <p:nvPr>
            <p:ph type="body" idx="13"/>
          </p:nvPr>
        </p:nvSpPr>
        <p:spPr>
          <a:xfrm>
            <a:off x="4537074" y="4667561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9" name="Google Shape;239;p36"/>
          <p:cNvSpPr txBox="1">
            <a:spLocks noGrp="1"/>
          </p:cNvSpPr>
          <p:nvPr>
            <p:ph type="body" idx="14"/>
          </p:nvPr>
        </p:nvSpPr>
        <p:spPr>
          <a:xfrm>
            <a:off x="8318894" y="4122422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0" name="Google Shape;240;p36"/>
          <p:cNvSpPr txBox="1">
            <a:spLocks noGrp="1"/>
          </p:cNvSpPr>
          <p:nvPr>
            <p:ph type="body" idx="15"/>
          </p:nvPr>
        </p:nvSpPr>
        <p:spPr>
          <a:xfrm>
            <a:off x="8318894" y="4667561"/>
            <a:ext cx="3117852" cy="95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плашек">
  <p:cSld name="12 плашек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245" name="Google Shape;245;p37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7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47" name="Google Shape;247;p37"/>
          <p:cNvSpPr/>
          <p:nvPr/>
        </p:nvSpPr>
        <p:spPr>
          <a:xfrm>
            <a:off x="563566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8" name="Google Shape;248;p37"/>
          <p:cNvSpPr/>
          <p:nvPr/>
        </p:nvSpPr>
        <p:spPr>
          <a:xfrm>
            <a:off x="3399506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9" name="Google Shape;249;p37"/>
          <p:cNvSpPr/>
          <p:nvPr/>
        </p:nvSpPr>
        <p:spPr>
          <a:xfrm>
            <a:off x="6234571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0" name="Google Shape;250;p37"/>
          <p:cNvSpPr/>
          <p:nvPr/>
        </p:nvSpPr>
        <p:spPr>
          <a:xfrm>
            <a:off x="9070511" y="1359219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1" name="Google Shape;251;p37"/>
          <p:cNvSpPr/>
          <p:nvPr/>
        </p:nvSpPr>
        <p:spPr>
          <a:xfrm>
            <a:off x="563566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2" name="Google Shape;252;p37"/>
          <p:cNvSpPr/>
          <p:nvPr/>
        </p:nvSpPr>
        <p:spPr>
          <a:xfrm>
            <a:off x="3399506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3" name="Google Shape;253;p37"/>
          <p:cNvSpPr/>
          <p:nvPr/>
        </p:nvSpPr>
        <p:spPr>
          <a:xfrm>
            <a:off x="6234571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4" name="Google Shape;254;p37"/>
          <p:cNvSpPr/>
          <p:nvPr/>
        </p:nvSpPr>
        <p:spPr>
          <a:xfrm>
            <a:off x="9070511" y="2970852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5" name="Google Shape;255;p37"/>
          <p:cNvSpPr/>
          <p:nvPr/>
        </p:nvSpPr>
        <p:spPr>
          <a:xfrm>
            <a:off x="563566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3399506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7" name="Google Shape;257;p37"/>
          <p:cNvSpPr/>
          <p:nvPr/>
        </p:nvSpPr>
        <p:spPr>
          <a:xfrm>
            <a:off x="6234571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8" name="Google Shape;258;p37"/>
          <p:cNvSpPr/>
          <p:nvPr/>
        </p:nvSpPr>
        <p:spPr>
          <a:xfrm>
            <a:off x="9070511" y="4584223"/>
            <a:ext cx="2557923" cy="1323656"/>
          </a:xfrm>
          <a:prstGeom prst="roundRect">
            <a:avLst>
              <a:gd name="adj" fmla="val 44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9" name="Google Shape;259;p37"/>
          <p:cNvSpPr txBox="1">
            <a:spLocks noGrp="1"/>
          </p:cNvSpPr>
          <p:nvPr>
            <p:ph type="body" idx="1"/>
          </p:nvPr>
        </p:nvSpPr>
        <p:spPr>
          <a:xfrm>
            <a:off x="758067" y="151157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0" name="Google Shape;260;p37"/>
          <p:cNvSpPr txBox="1">
            <a:spLocks noGrp="1"/>
          </p:cNvSpPr>
          <p:nvPr>
            <p:ph type="body" idx="2"/>
          </p:nvPr>
        </p:nvSpPr>
        <p:spPr>
          <a:xfrm>
            <a:off x="758067" y="186717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37"/>
          <p:cNvSpPr txBox="1">
            <a:spLocks noGrp="1"/>
          </p:cNvSpPr>
          <p:nvPr>
            <p:ph type="body" idx="3"/>
          </p:nvPr>
        </p:nvSpPr>
        <p:spPr>
          <a:xfrm>
            <a:off x="3596517" y="151157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37"/>
          <p:cNvSpPr txBox="1">
            <a:spLocks noGrp="1"/>
          </p:cNvSpPr>
          <p:nvPr>
            <p:ph type="body" idx="4"/>
          </p:nvPr>
        </p:nvSpPr>
        <p:spPr>
          <a:xfrm>
            <a:off x="3596517" y="186717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3" name="Google Shape;263;p37"/>
          <p:cNvSpPr txBox="1">
            <a:spLocks noGrp="1"/>
          </p:cNvSpPr>
          <p:nvPr>
            <p:ph type="body" idx="5"/>
          </p:nvPr>
        </p:nvSpPr>
        <p:spPr>
          <a:xfrm>
            <a:off x="6425442" y="151157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4" name="Google Shape;264;p37"/>
          <p:cNvSpPr txBox="1">
            <a:spLocks noGrp="1"/>
          </p:cNvSpPr>
          <p:nvPr>
            <p:ph type="body" idx="6"/>
          </p:nvPr>
        </p:nvSpPr>
        <p:spPr>
          <a:xfrm>
            <a:off x="6425442" y="186717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37"/>
          <p:cNvSpPr txBox="1">
            <a:spLocks noGrp="1"/>
          </p:cNvSpPr>
          <p:nvPr>
            <p:ph type="body" idx="7"/>
          </p:nvPr>
        </p:nvSpPr>
        <p:spPr>
          <a:xfrm>
            <a:off x="9265012" y="151157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37"/>
          <p:cNvSpPr txBox="1">
            <a:spLocks noGrp="1"/>
          </p:cNvSpPr>
          <p:nvPr>
            <p:ph type="body" idx="8"/>
          </p:nvPr>
        </p:nvSpPr>
        <p:spPr>
          <a:xfrm>
            <a:off x="9265012" y="186717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7" name="Google Shape;267;p37"/>
          <p:cNvSpPr txBox="1">
            <a:spLocks noGrp="1"/>
          </p:cNvSpPr>
          <p:nvPr>
            <p:ph type="body" idx="9"/>
          </p:nvPr>
        </p:nvSpPr>
        <p:spPr>
          <a:xfrm>
            <a:off x="758067" y="315443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8" name="Google Shape;268;p37"/>
          <p:cNvSpPr txBox="1">
            <a:spLocks noGrp="1"/>
          </p:cNvSpPr>
          <p:nvPr>
            <p:ph type="body" idx="13"/>
          </p:nvPr>
        </p:nvSpPr>
        <p:spPr>
          <a:xfrm>
            <a:off x="758067" y="351003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9" name="Google Shape;269;p37"/>
          <p:cNvSpPr txBox="1">
            <a:spLocks noGrp="1"/>
          </p:cNvSpPr>
          <p:nvPr>
            <p:ph type="body" idx="14"/>
          </p:nvPr>
        </p:nvSpPr>
        <p:spPr>
          <a:xfrm>
            <a:off x="3596517" y="315443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body" idx="15"/>
          </p:nvPr>
        </p:nvSpPr>
        <p:spPr>
          <a:xfrm>
            <a:off x="3596517" y="351003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body" idx="16"/>
          </p:nvPr>
        </p:nvSpPr>
        <p:spPr>
          <a:xfrm>
            <a:off x="6425442" y="315443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body" idx="17"/>
          </p:nvPr>
        </p:nvSpPr>
        <p:spPr>
          <a:xfrm>
            <a:off x="6425442" y="351003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body" idx="18"/>
          </p:nvPr>
        </p:nvSpPr>
        <p:spPr>
          <a:xfrm>
            <a:off x="9265012" y="3154439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body" idx="19"/>
          </p:nvPr>
        </p:nvSpPr>
        <p:spPr>
          <a:xfrm>
            <a:off x="9265012" y="3510039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body" idx="20"/>
          </p:nvPr>
        </p:nvSpPr>
        <p:spPr>
          <a:xfrm>
            <a:off x="758067" y="4762700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body" idx="21"/>
          </p:nvPr>
        </p:nvSpPr>
        <p:spPr>
          <a:xfrm>
            <a:off x="758067" y="5118300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p37"/>
          <p:cNvSpPr txBox="1">
            <a:spLocks noGrp="1"/>
          </p:cNvSpPr>
          <p:nvPr>
            <p:ph type="body" idx="22"/>
          </p:nvPr>
        </p:nvSpPr>
        <p:spPr>
          <a:xfrm>
            <a:off x="3596517" y="4762700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8" name="Google Shape;278;p37"/>
          <p:cNvSpPr txBox="1">
            <a:spLocks noGrp="1"/>
          </p:cNvSpPr>
          <p:nvPr>
            <p:ph type="body" idx="23"/>
          </p:nvPr>
        </p:nvSpPr>
        <p:spPr>
          <a:xfrm>
            <a:off x="3596517" y="5118300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9" name="Google Shape;279;p37"/>
          <p:cNvSpPr txBox="1">
            <a:spLocks noGrp="1"/>
          </p:cNvSpPr>
          <p:nvPr>
            <p:ph type="body" idx="24"/>
          </p:nvPr>
        </p:nvSpPr>
        <p:spPr>
          <a:xfrm>
            <a:off x="6425442" y="4762700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37"/>
          <p:cNvSpPr txBox="1">
            <a:spLocks noGrp="1"/>
          </p:cNvSpPr>
          <p:nvPr>
            <p:ph type="body" idx="25"/>
          </p:nvPr>
        </p:nvSpPr>
        <p:spPr>
          <a:xfrm>
            <a:off x="6425442" y="5118300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37"/>
          <p:cNvSpPr txBox="1">
            <a:spLocks noGrp="1"/>
          </p:cNvSpPr>
          <p:nvPr>
            <p:ph type="body" idx="26"/>
          </p:nvPr>
        </p:nvSpPr>
        <p:spPr>
          <a:xfrm>
            <a:off x="9265012" y="4762700"/>
            <a:ext cx="2168921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37"/>
          <p:cNvSpPr txBox="1">
            <a:spLocks noGrp="1"/>
          </p:cNvSpPr>
          <p:nvPr>
            <p:ph type="body" idx="27"/>
          </p:nvPr>
        </p:nvSpPr>
        <p:spPr>
          <a:xfrm>
            <a:off x="9265012" y="5118300"/>
            <a:ext cx="2168921" cy="628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0C177934-1640-4CE8-912D-AAF0903CCA60}"/>
              </a:ext>
            </a:extLst>
          </p:cNvPr>
          <p:cNvSpPr/>
          <p:nvPr userDrawn="1"/>
        </p:nvSpPr>
        <p:spPr>
          <a:xfrm>
            <a:off x="563566" y="1359220"/>
            <a:ext cx="5394782" cy="4548662"/>
          </a:xfrm>
          <a:prstGeom prst="roundRect">
            <a:avLst>
              <a:gd name="adj" fmla="val 119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D7C5B4C1-4225-4B6B-AE96-068979C53401}"/>
              </a:ext>
            </a:extLst>
          </p:cNvPr>
          <p:cNvSpPr/>
          <p:nvPr userDrawn="1"/>
        </p:nvSpPr>
        <p:spPr>
          <a:xfrm>
            <a:off x="6233652" y="1359220"/>
            <a:ext cx="5394782" cy="4548662"/>
          </a:xfrm>
          <a:prstGeom prst="roundRect">
            <a:avLst>
              <a:gd name="adj" fmla="val 119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651E0E-8617-4A6D-A629-607CB6B72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</p:spPr>
        <p:txBody>
          <a:bodyPr anchor="b">
            <a:normAutofit/>
          </a:bodyPr>
          <a:lstStyle>
            <a:lvl1pPr algn="l">
              <a:defRPr sz="1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CF43993-7328-46D8-A208-DD03001D4A94}"/>
              </a:ext>
            </a:extLst>
          </p:cNvPr>
          <p:cNvSpPr/>
          <p:nvPr userDrawn="1"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BB4DC02-07CB-4393-9FAB-2E6F3DCE0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0987" y="566738"/>
            <a:ext cx="518367" cy="511968"/>
          </a:xfrm>
          <a:prstGeom prst="rect">
            <a:avLst/>
          </a:prstGeom>
        </p:spPr>
      </p:pic>
      <p:sp>
        <p:nvSpPr>
          <p:cNvPr id="6" name="Дата 5">
            <a:extLst>
              <a:ext uri="{FF2B5EF4-FFF2-40B4-BE49-F238E27FC236}">
                <a16:creationId xmlns:a16="http://schemas.microsoft.com/office/drawing/2014/main" id="{5EDAFB86-E2DD-4797-BC50-F451509E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394279" y="6252368"/>
            <a:ext cx="433936" cy="261143"/>
          </a:xfrm>
        </p:spPr>
        <p:txBody>
          <a:bodyPr/>
          <a:lstStyle>
            <a:lvl1pPr>
              <a:defRPr sz="800"/>
            </a:lvl1pPr>
          </a:lstStyle>
          <a:p>
            <a:r>
              <a:rPr lang="ru-RU"/>
              <a:t>15</a:t>
            </a:r>
            <a:endParaRPr lang="ru-RU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BB90EDBA-D1E5-4F4C-B108-5C0E05B24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249" y="6252368"/>
            <a:ext cx="7433714" cy="261143"/>
          </a:xfrm>
        </p:spPr>
        <p:txBody>
          <a:bodyPr/>
          <a:lstStyle>
            <a:lvl1pPr algn="l">
              <a:defRPr sz="800">
                <a:latin typeface="+mj-lt"/>
              </a:defRPr>
            </a:lvl1pPr>
          </a:lstStyle>
          <a:p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05A78B95-AACA-4669-893C-88EC324C7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0343" y="6252368"/>
            <a:ext cx="433936" cy="261143"/>
          </a:xfr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fld id="{38B80C3A-AF8D-49A7-8294-52D1B836817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5" name="Текст 34">
            <a:extLst>
              <a:ext uri="{FF2B5EF4-FFF2-40B4-BE49-F238E27FC236}">
                <a16:creationId xmlns:a16="http://schemas.microsoft.com/office/drawing/2014/main" id="{215B9B91-4F6A-434A-AF5D-7B4D681838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248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36" name="Текст 34">
            <a:extLst>
              <a:ext uri="{FF2B5EF4-FFF2-40B4-BE49-F238E27FC236}">
                <a16:creationId xmlns:a16="http://schemas.microsoft.com/office/drawing/2014/main" id="{06F5E884-4E86-47ED-9EE4-4071F28657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48" y="2267104"/>
            <a:ext cx="4927600" cy="338439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  <p:sp>
        <p:nvSpPr>
          <p:cNvPr id="40" name="Текст 34">
            <a:extLst>
              <a:ext uri="{FF2B5EF4-FFF2-40B4-BE49-F238E27FC236}">
                <a16:creationId xmlns:a16="http://schemas.microsoft.com/office/drawing/2014/main" id="{0474CE74-5E93-4421-8054-1E89F4D507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5719" y="1628775"/>
            <a:ext cx="4927600" cy="355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Подзаголовок</a:t>
            </a:r>
          </a:p>
        </p:txBody>
      </p:sp>
      <p:sp>
        <p:nvSpPr>
          <p:cNvPr id="41" name="Текст 34">
            <a:extLst>
              <a:ext uri="{FF2B5EF4-FFF2-40B4-BE49-F238E27FC236}">
                <a16:creationId xmlns:a16="http://schemas.microsoft.com/office/drawing/2014/main" id="{BEE3F3D4-8D3C-4CFF-9DB8-7270CBD8F6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05719" y="2267104"/>
            <a:ext cx="4927600" cy="3384395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4810532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лючительный_Первый вариант">
  <p:cSld name="Заключительный_Первый вариант">
    <p:bg>
      <p:bgPr>
        <a:solidFill>
          <a:schemeClr val="dk2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2" name="Google Shape;292;p25"/>
          <p:cNvSpPr/>
          <p:nvPr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93" name="Google Shape;293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566" y="1355724"/>
            <a:ext cx="5395274" cy="4937279"/>
          </a:xfrm>
          <a:prstGeom prst="roundRect">
            <a:avLst>
              <a:gd name="adj" fmla="val 757"/>
            </a:avLst>
          </a:prstGeom>
          <a:noFill/>
          <a:ln>
            <a:noFill/>
          </a:ln>
        </p:spPr>
      </p:pic>
      <p:sp>
        <p:nvSpPr>
          <p:cNvPr id="294" name="Google Shape;294;p25"/>
          <p:cNvSpPr/>
          <p:nvPr/>
        </p:nvSpPr>
        <p:spPr>
          <a:xfrm>
            <a:off x="629728" y="5175849"/>
            <a:ext cx="5253488" cy="1055690"/>
          </a:xfrm>
          <a:prstGeom prst="roundRect">
            <a:avLst>
              <a:gd name="adj" fmla="val 163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95" name="Google Shape;29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947" y="626461"/>
            <a:ext cx="1821799" cy="44589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5"/>
          <p:cNvSpPr txBox="1"/>
          <p:nvPr/>
        </p:nvSpPr>
        <p:spPr>
          <a:xfrm>
            <a:off x="918250" y="5472862"/>
            <a:ext cx="392032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Спасибо за внимание!</a:t>
            </a:r>
            <a:endParaRPr/>
          </a:p>
        </p:txBody>
      </p:sp>
      <p:sp>
        <p:nvSpPr>
          <p:cNvPr id="297" name="Google Shape;297;p25"/>
          <p:cNvSpPr txBox="1">
            <a:spLocks noGrp="1"/>
          </p:cNvSpPr>
          <p:nvPr>
            <p:ph type="body" idx="1"/>
          </p:nvPr>
        </p:nvSpPr>
        <p:spPr>
          <a:xfrm>
            <a:off x="6669949" y="3983374"/>
            <a:ext cx="1859283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98" name="Google Shape;298;p25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485802" y="4019886"/>
            <a:ext cx="157163" cy="15716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99" name="Google Shape;299;p25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6479482" y="4441114"/>
            <a:ext cx="157163" cy="15716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300" name="Google Shape;300;p25"/>
          <p:cNvSpPr txBox="1">
            <a:spLocks noGrp="1"/>
          </p:cNvSpPr>
          <p:nvPr>
            <p:ph type="body" idx="4"/>
          </p:nvPr>
        </p:nvSpPr>
        <p:spPr>
          <a:xfrm>
            <a:off x="6669949" y="4404602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01" name="Google Shape;301;p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33161" y="4762244"/>
            <a:ext cx="2625090" cy="1530759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5"/>
          <p:cNvSpPr/>
          <p:nvPr/>
        </p:nvSpPr>
        <p:spPr>
          <a:xfrm>
            <a:off x="9132571" y="1428750"/>
            <a:ext cx="2424970" cy="4802789"/>
          </a:xfrm>
          <a:prstGeom prst="roundRect">
            <a:avLst>
              <a:gd name="adj" fmla="val 163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03" name="Google Shape;303;p2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132571" y="4813957"/>
            <a:ext cx="2424970" cy="1417582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5"/>
          <p:cNvSpPr txBox="1"/>
          <p:nvPr/>
        </p:nvSpPr>
        <p:spPr>
          <a:xfrm>
            <a:off x="6385212" y="2066422"/>
            <a:ext cx="189258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Контакты</a:t>
            </a:r>
            <a:endParaRPr/>
          </a:p>
        </p:txBody>
      </p:sp>
      <p:sp>
        <p:nvSpPr>
          <p:cNvPr id="305" name="Google Shape;305;p25"/>
          <p:cNvSpPr txBox="1"/>
          <p:nvPr/>
        </p:nvSpPr>
        <p:spPr>
          <a:xfrm>
            <a:off x="9284623" y="2066422"/>
            <a:ext cx="189258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232F44"/>
                </a:solidFill>
                <a:latin typeface="Montserrat"/>
                <a:ea typeface="Montserrat"/>
                <a:cs typeface="Montserrat"/>
                <a:sym typeface="Montserrat"/>
              </a:rPr>
              <a:t>Сайт 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 подвалом/Колонтикулом">
  <p:cSld name="С подвалом/Колонтикулом">
    <p:bg>
      <p:bgPr>
        <a:solidFill>
          <a:srgbClr val="000000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8"/>
          <p:cNvPicPr preferRelativeResize="0"/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8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38"/>
          <p:cNvSpPr/>
          <p:nvPr/>
        </p:nvSpPr>
        <p:spPr>
          <a:xfrm>
            <a:off x="285750" y="6191249"/>
            <a:ext cx="11620502" cy="383381"/>
          </a:xfrm>
          <a:prstGeom prst="roundRect">
            <a:avLst>
              <a:gd name="adj" fmla="val 13930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6" name="Google Shape;316;p38"/>
          <p:cNvSpPr txBox="1">
            <a:spLocks noGrp="1"/>
          </p:cNvSpPr>
          <p:nvPr>
            <p:ph type="ctrTitle"/>
          </p:nvPr>
        </p:nvSpPr>
        <p:spPr>
          <a:xfrm>
            <a:off x="474433" y="3736286"/>
            <a:ext cx="4155623" cy="82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Medium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38"/>
          <p:cNvSpPr txBox="1">
            <a:spLocks noGrp="1"/>
          </p:cNvSpPr>
          <p:nvPr>
            <p:ph type="subTitle" idx="1"/>
          </p:nvPr>
        </p:nvSpPr>
        <p:spPr>
          <a:xfrm>
            <a:off x="474434" y="5479583"/>
            <a:ext cx="4567466" cy="569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8" name="Google Shape;318;p38"/>
          <p:cNvSpPr txBox="1">
            <a:spLocks noGrp="1"/>
          </p:cNvSpPr>
          <p:nvPr>
            <p:ph type="dt" idx="10"/>
          </p:nvPr>
        </p:nvSpPr>
        <p:spPr>
          <a:xfrm>
            <a:off x="11394279" y="6253343"/>
            <a:ext cx="356895" cy="25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319" name="Google Shape;319;p38"/>
          <p:cNvSpPr txBox="1">
            <a:spLocks noGrp="1"/>
          </p:cNvSpPr>
          <p:nvPr>
            <p:ph type="ftr" idx="11"/>
          </p:nvPr>
        </p:nvSpPr>
        <p:spPr>
          <a:xfrm>
            <a:off x="730249" y="6253344"/>
            <a:ext cx="10080329" cy="259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000000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8"/>
          <p:cNvSpPr txBox="1">
            <a:spLocks noGrp="1"/>
          </p:cNvSpPr>
          <p:nvPr>
            <p:ph type="sldNum" idx="12"/>
          </p:nvPr>
        </p:nvSpPr>
        <p:spPr>
          <a:xfrm>
            <a:off x="10965655" y="6253343"/>
            <a:ext cx="428624" cy="25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21" name="Google Shape;321;p38"/>
          <p:cNvSpPr txBox="1"/>
          <p:nvPr/>
        </p:nvSpPr>
        <p:spPr>
          <a:xfrm>
            <a:off x="11322843" y="6275216"/>
            <a:ext cx="809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</a:t>
            </a:r>
            <a:endParaRPr/>
          </a:p>
        </p:txBody>
      </p:sp>
      <p:cxnSp>
        <p:nvCxnSpPr>
          <p:cNvPr id="322" name="Google Shape;322;p38"/>
          <p:cNvCxnSpPr/>
          <p:nvPr/>
        </p:nvCxnSpPr>
        <p:spPr>
          <a:xfrm>
            <a:off x="10893425" y="6191248"/>
            <a:ext cx="0" cy="38338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23" name="Google Shape;323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947" y="626461"/>
            <a:ext cx="1821799" cy="445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522" y="6304356"/>
            <a:ext cx="157164" cy="157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з подвала/Колонтикула">
  <p:cSld name="Без подвала/Колонтикула">
    <p:bg>
      <p:bgPr>
        <a:solidFill>
          <a:srgbClr val="000000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16"/>
          <p:cNvPicPr preferRelativeResize="0"/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6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16"/>
          <p:cNvSpPr txBox="1">
            <a:spLocks noGrp="1"/>
          </p:cNvSpPr>
          <p:nvPr>
            <p:ph type="ctrTitle"/>
          </p:nvPr>
        </p:nvSpPr>
        <p:spPr>
          <a:xfrm>
            <a:off x="817333" y="4227668"/>
            <a:ext cx="6840767" cy="109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 Medium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16"/>
          <p:cNvSpPr txBox="1">
            <a:spLocks noGrp="1"/>
          </p:cNvSpPr>
          <p:nvPr>
            <p:ph type="subTitle" idx="1"/>
          </p:nvPr>
        </p:nvSpPr>
        <p:spPr>
          <a:xfrm>
            <a:off x="817334" y="5758983"/>
            <a:ext cx="4567466" cy="569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330" name="Google Shape;33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947" y="626461"/>
            <a:ext cx="1821799" cy="445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новое изображение">
  <p:cSld name="Фоновое изображение">
    <p:bg>
      <p:bgPr>
        <a:solidFill>
          <a:srgbClr val="000000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7"/>
          <p:cNvPicPr preferRelativeResize="0"/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735" y="285751"/>
            <a:ext cx="6286501" cy="6286501"/>
          </a:xfrm>
          <a:prstGeom prst="roundRect">
            <a:avLst>
              <a:gd name="adj" fmla="val 757"/>
            </a:avLst>
          </a:prstGeom>
          <a:noFill/>
          <a:ln>
            <a:noFill/>
          </a:ln>
        </p:spPr>
      </p:pic>
      <p:sp>
        <p:nvSpPr>
          <p:cNvPr id="40" name="Google Shape;40;p27"/>
          <p:cNvSpPr/>
          <p:nvPr/>
        </p:nvSpPr>
        <p:spPr>
          <a:xfrm>
            <a:off x="361951" y="4108448"/>
            <a:ext cx="6134100" cy="2387601"/>
          </a:xfrm>
          <a:prstGeom prst="roundRect">
            <a:avLst>
              <a:gd name="adj" fmla="val 163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1" name="Google Shape;41;p27"/>
          <p:cNvSpPr txBox="1">
            <a:spLocks noGrp="1"/>
          </p:cNvSpPr>
          <p:nvPr>
            <p:ph type="ctrTitle"/>
          </p:nvPr>
        </p:nvSpPr>
        <p:spPr>
          <a:xfrm>
            <a:off x="650276" y="4335073"/>
            <a:ext cx="5547323" cy="1451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subTitle" idx="1"/>
          </p:nvPr>
        </p:nvSpPr>
        <p:spPr>
          <a:xfrm>
            <a:off x="650278" y="6013203"/>
            <a:ext cx="5547322" cy="482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3" name="Google Shape;43;p27"/>
          <p:cNvSpPr/>
          <p:nvPr/>
        </p:nvSpPr>
        <p:spPr>
          <a:xfrm>
            <a:off x="361951" y="361951"/>
            <a:ext cx="6134100" cy="1142997"/>
          </a:xfrm>
          <a:prstGeom prst="roundRect">
            <a:avLst>
              <a:gd name="adj" fmla="val 361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4" name="Google Shape;44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9777" y="709806"/>
            <a:ext cx="1821799" cy="445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17176" y="709807"/>
            <a:ext cx="1778825" cy="444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лючительный_Первый вариант">
  <p:cSld name="Заключительный_Первый вариант">
    <p:bg>
      <p:bgPr>
        <a:solidFill>
          <a:schemeClr val="dk2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8" name="Google Shape;48;p24"/>
          <p:cNvSpPr/>
          <p:nvPr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9" name="Google Shape;49;p24"/>
          <p:cNvSpPr/>
          <p:nvPr/>
        </p:nvSpPr>
        <p:spPr>
          <a:xfrm>
            <a:off x="6233160" y="1355724"/>
            <a:ext cx="5395274" cy="4937279"/>
          </a:xfrm>
          <a:prstGeom prst="roundRect">
            <a:avLst>
              <a:gd name="adj" fmla="val 878"/>
            </a:avLst>
          </a:prstGeom>
          <a:solidFill>
            <a:srgbClr val="232F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0" name="Google Shape;50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566" y="1355724"/>
            <a:ext cx="5395274" cy="4937279"/>
          </a:xfrm>
          <a:prstGeom prst="roundRect">
            <a:avLst>
              <a:gd name="adj" fmla="val 757"/>
            </a:avLst>
          </a:prstGeom>
          <a:noFill/>
          <a:ln>
            <a:noFill/>
          </a:ln>
        </p:spPr>
      </p:pic>
      <p:sp>
        <p:nvSpPr>
          <p:cNvPr id="51" name="Google Shape;51;p24"/>
          <p:cNvSpPr/>
          <p:nvPr/>
        </p:nvSpPr>
        <p:spPr>
          <a:xfrm>
            <a:off x="629728" y="5175849"/>
            <a:ext cx="5253488" cy="1055690"/>
          </a:xfrm>
          <a:prstGeom prst="roundRect">
            <a:avLst>
              <a:gd name="adj" fmla="val 163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2" name="Google Shape;5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947" y="626461"/>
            <a:ext cx="1821799" cy="44589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4"/>
          <p:cNvSpPr txBox="1"/>
          <p:nvPr/>
        </p:nvSpPr>
        <p:spPr>
          <a:xfrm>
            <a:off x="918250" y="5472862"/>
            <a:ext cx="392032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Спасибо за внимание!</a:t>
            </a:r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body" idx="1"/>
          </p:nvPr>
        </p:nvSpPr>
        <p:spPr>
          <a:xfrm>
            <a:off x="6669949" y="3983374"/>
            <a:ext cx="1859283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5" name="Google Shape;55;p24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485802" y="4019886"/>
            <a:ext cx="157163" cy="15716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56" name="Google Shape;56;p24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6479482" y="4441114"/>
            <a:ext cx="157163" cy="15716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57" name="Google Shape;57;p24"/>
          <p:cNvSpPr txBox="1">
            <a:spLocks noGrp="1"/>
          </p:cNvSpPr>
          <p:nvPr>
            <p:ph type="body" idx="4"/>
          </p:nvPr>
        </p:nvSpPr>
        <p:spPr>
          <a:xfrm>
            <a:off x="6669949" y="4404602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8" name="Google Shape;58;p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33161" y="4762244"/>
            <a:ext cx="2625090" cy="153075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4"/>
          <p:cNvSpPr/>
          <p:nvPr/>
        </p:nvSpPr>
        <p:spPr>
          <a:xfrm>
            <a:off x="9132571" y="1428750"/>
            <a:ext cx="2424970" cy="4802789"/>
          </a:xfrm>
          <a:prstGeom prst="roundRect">
            <a:avLst>
              <a:gd name="adj" fmla="val 163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0" name="Google Shape;60;p2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132571" y="4813957"/>
            <a:ext cx="2424970" cy="141758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4"/>
          <p:cNvSpPr txBox="1"/>
          <p:nvPr/>
        </p:nvSpPr>
        <p:spPr>
          <a:xfrm>
            <a:off x="6385212" y="2066422"/>
            <a:ext cx="189258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Контакты</a:t>
            </a:r>
            <a:endParaRPr/>
          </a:p>
        </p:txBody>
      </p:sp>
      <p:sp>
        <p:nvSpPr>
          <p:cNvPr id="62" name="Google Shape;62;p24"/>
          <p:cNvSpPr txBox="1"/>
          <p:nvPr/>
        </p:nvSpPr>
        <p:spPr>
          <a:xfrm>
            <a:off x="9284623" y="2066422"/>
            <a:ext cx="189258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232F44"/>
                </a:solidFill>
                <a:latin typeface="Montserrat"/>
                <a:ea typeface="Montserrat"/>
                <a:cs typeface="Montserrat"/>
                <a:sym typeface="Montserrat"/>
              </a:rPr>
              <a:t>Сайт 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лючительный_Второй варинт">
  <p:cSld name="Заключительный_Второй варинт">
    <p:bg>
      <p:bgPr>
        <a:solidFill>
          <a:schemeClr val="dk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8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5" name="Google Shape;65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5947" y="626461"/>
            <a:ext cx="1821799" cy="44589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8"/>
          <p:cNvSpPr>
            <a:spLocks noGrp="1"/>
          </p:cNvSpPr>
          <p:nvPr>
            <p:ph type="pic" idx="2"/>
          </p:nvPr>
        </p:nvSpPr>
        <p:spPr>
          <a:xfrm>
            <a:off x="5581650" y="283369"/>
            <a:ext cx="6324600" cy="6291262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8"/>
          <p:cNvSpPr txBox="1"/>
          <p:nvPr/>
        </p:nvSpPr>
        <p:spPr>
          <a:xfrm>
            <a:off x="472477" y="3198167"/>
            <a:ext cx="392032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Спасибо за внимание!</a:t>
            </a:r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747713" y="5730083"/>
            <a:ext cx="1859283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9" name="Google Shape;69;p28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563566" y="5766595"/>
            <a:ext cx="157163" cy="15716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70" name="Google Shape;70;p28"/>
          <p:cNvPicPr preferRelativeResize="0">
            <a:picLocks noGrp="1"/>
          </p:cNvPicPr>
          <p:nvPr>
            <p:ph type="pic" idx="4"/>
          </p:nvPr>
        </p:nvPicPr>
        <p:blipFill/>
        <p:spPr>
          <a:xfrm>
            <a:off x="2736219" y="5766595"/>
            <a:ext cx="157163" cy="15716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71" name="Google Shape;71;p28"/>
          <p:cNvPicPr preferRelativeResize="0">
            <a:picLocks noGrp="1"/>
          </p:cNvPicPr>
          <p:nvPr>
            <p:ph type="pic" idx="5"/>
          </p:nvPr>
        </p:nvPicPr>
        <p:blipFill/>
        <p:spPr>
          <a:xfrm>
            <a:off x="5434965" y="5766595"/>
            <a:ext cx="157163" cy="15716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2" name="Google Shape;72;p28"/>
          <p:cNvSpPr txBox="1">
            <a:spLocks noGrp="1"/>
          </p:cNvSpPr>
          <p:nvPr>
            <p:ph type="body" idx="6"/>
          </p:nvPr>
        </p:nvSpPr>
        <p:spPr>
          <a:xfrm>
            <a:off x="2924496" y="5730083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7"/>
          </p:nvPr>
        </p:nvSpPr>
        <p:spPr>
          <a:xfrm>
            <a:off x="5625432" y="5730083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/>
          <p:nvPr/>
        </p:nvSpPr>
        <p:spPr>
          <a:xfrm>
            <a:off x="472477" y="5328822"/>
            <a:ext cx="39203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Контакты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з подвала/Колонтикула">
  <p:cSld name="Без подвала/Колонтикула">
    <p:bg>
      <p:bgPr>
        <a:solidFill>
          <a:srgbClr val="000000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ctrTitle"/>
          </p:nvPr>
        </p:nvSpPr>
        <p:spPr>
          <a:xfrm>
            <a:off x="817333" y="4227668"/>
            <a:ext cx="6840767" cy="109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 Medium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817334" y="5758983"/>
            <a:ext cx="4567466" cy="569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947" y="626461"/>
            <a:ext cx="1821799" cy="445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плашки">
  <p:cSld name="3 плашки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56356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434538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8127206" y="1359219"/>
            <a:ext cx="3501228" cy="4548660"/>
          </a:xfrm>
          <a:prstGeom prst="roundRect">
            <a:avLst>
              <a:gd name="adj" fmla="val 238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755254" y="2490193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body" idx="2"/>
          </p:nvPr>
        </p:nvSpPr>
        <p:spPr>
          <a:xfrm>
            <a:off x="755254" y="3128523"/>
            <a:ext cx="3117852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3"/>
          </p:nvPr>
        </p:nvSpPr>
        <p:spPr>
          <a:xfrm>
            <a:off x="4537074" y="2490193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4"/>
          </p:nvPr>
        </p:nvSpPr>
        <p:spPr>
          <a:xfrm>
            <a:off x="4537074" y="3128523"/>
            <a:ext cx="3117852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5"/>
          </p:nvPr>
        </p:nvSpPr>
        <p:spPr>
          <a:xfrm>
            <a:off x="8318894" y="2490193"/>
            <a:ext cx="3117852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6"/>
          </p:nvPr>
        </p:nvSpPr>
        <p:spPr>
          <a:xfrm>
            <a:off x="8318894" y="3128523"/>
            <a:ext cx="3117852" cy="251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овый контент">
  <p:cSld name="Текстовый контент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subTitle" idx="1"/>
          </p:nvPr>
        </p:nvSpPr>
        <p:spPr>
          <a:xfrm>
            <a:off x="481326" y="1889760"/>
            <a:ext cx="10524808" cy="4018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7" name="Google Shape;157;p29"/>
          <p:cNvSpPr txBox="1">
            <a:spLocks noGrp="1"/>
          </p:cNvSpPr>
          <p:nvPr>
            <p:ph type="body" idx="2"/>
          </p:nvPr>
        </p:nvSpPr>
        <p:spPr>
          <a:xfrm>
            <a:off x="474976" y="1359219"/>
            <a:ext cx="10515600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инка во весь слайд">
  <p:cSld name="Картинка во весь слайд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4" name="Google Shape;164;p30"/>
          <p:cNvSpPr>
            <a:spLocks noGrp="1"/>
          </p:cNvSpPr>
          <p:nvPr>
            <p:ph type="pic" idx="2"/>
          </p:nvPr>
        </p:nvSpPr>
        <p:spPr>
          <a:xfrm>
            <a:off x="563567" y="1359219"/>
            <a:ext cx="11064868" cy="4548662"/>
          </a:xfrm>
          <a:prstGeom prst="roundRect">
            <a:avLst>
              <a:gd name="adj" fmla="val 13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image" Target="../media/image17.png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image" Target="../media/image18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sz="4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 Medium"/>
              <a:buNone/>
              <a:defRPr sz="4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F44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>
            <a:off x="285750" y="283369"/>
            <a:ext cx="11620502" cy="6291262"/>
          </a:xfrm>
          <a:prstGeom prst="roundRect">
            <a:avLst>
              <a:gd name="adj" fmla="val 8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474977" y="365126"/>
            <a:ext cx="10515600" cy="75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474977" y="1527142"/>
            <a:ext cx="10515600" cy="464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91" name="Google Shape;91;p18"/>
          <p:cNvSpPr/>
          <p:nvPr/>
        </p:nvSpPr>
        <p:spPr>
          <a:xfrm>
            <a:off x="285750" y="6191249"/>
            <a:ext cx="11620502" cy="383381"/>
          </a:xfrm>
          <a:prstGeom prst="roundRect">
            <a:avLst>
              <a:gd name="adj" fmla="val 13930"/>
            </a:avLst>
          </a:prstGeom>
          <a:solidFill>
            <a:schemeClr val="lt2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11322843" y="6275216"/>
            <a:ext cx="809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endParaRPr/>
          </a:p>
        </p:txBody>
      </p:sp>
      <p:cxnSp>
        <p:nvCxnSpPr>
          <p:cNvPr id="93" name="Google Shape;93;p18"/>
          <p:cNvCxnSpPr/>
          <p:nvPr/>
        </p:nvCxnSpPr>
        <p:spPr>
          <a:xfrm>
            <a:off x="10893425" y="6191248"/>
            <a:ext cx="0" cy="38338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4" name="Google Shape;94;p18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62522" y="6304356"/>
            <a:ext cx="157164" cy="15716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dt" idx="10"/>
          </p:nvPr>
        </p:nvSpPr>
        <p:spPr>
          <a:xfrm>
            <a:off x="11394279" y="6252962"/>
            <a:ext cx="460374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ftr" idx="11"/>
          </p:nvPr>
        </p:nvSpPr>
        <p:spPr>
          <a:xfrm>
            <a:off x="730249" y="6252962"/>
            <a:ext cx="9817101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11006134" y="6252962"/>
            <a:ext cx="388145" cy="25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u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1110987" y="566738"/>
            <a:ext cx="518367" cy="51196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5" r:id="rId1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  <a:defRPr sz="4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5" name="Google Shape;285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86" name="Google Shape;28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287" name="Google Shape;28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88" name="Google Shape;28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 Medium"/>
              <a:buNone/>
              <a:defRPr sz="4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9" name="Google Shape;30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/>
              <a:t>15</a:t>
            </a:r>
            <a:endParaRPr/>
          </a:p>
        </p:txBody>
      </p:sp>
      <p:sp>
        <p:nvSpPr>
          <p:cNvPr id="310" name="Google Shape;31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1" name="Google Shape;31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xmamaev/flowers-recogni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keras.io/api/applications/efficientnet/" TargetMode="External"/><Relationship Id="rId5" Type="http://schemas.openxmlformats.org/officeDocument/2006/relationships/hyperlink" Target="https://www.tensorflow.org/datasets/catalog/oxford_flowers102" TargetMode="External"/><Relationship Id="rId4" Type="http://schemas.openxmlformats.org/officeDocument/2006/relationships/hyperlink" Target="https://www.kaggle.com/c/tpu-getting-started/data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"/>
          <p:cNvSpPr txBox="1">
            <a:spLocks noGrp="1"/>
          </p:cNvSpPr>
          <p:nvPr>
            <p:ph type="ctrTitle"/>
          </p:nvPr>
        </p:nvSpPr>
        <p:spPr>
          <a:xfrm>
            <a:off x="650277" y="2408235"/>
            <a:ext cx="544096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</a:pPr>
            <a:r>
              <a:rPr lang="ru-RU" sz="2400" b="0" dirty="0"/>
              <a:t>«Поиск похожих картинок (цветов)»</a:t>
            </a:r>
            <a:endParaRPr sz="2400" dirty="0"/>
          </a:p>
        </p:txBody>
      </p:sp>
      <p:sp>
        <p:nvSpPr>
          <p:cNvPr id="336" name="Google Shape;336;p1"/>
          <p:cNvSpPr txBox="1">
            <a:spLocks noGrp="1"/>
          </p:cNvSpPr>
          <p:nvPr>
            <p:ph type="subTitle" idx="1"/>
          </p:nvPr>
        </p:nvSpPr>
        <p:spPr>
          <a:xfrm>
            <a:off x="650277" y="5165335"/>
            <a:ext cx="5841011" cy="76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ru-RU" sz="1500"/>
              <a:t>Презентация к итоговой аттестационной работе.</a:t>
            </a:r>
            <a:endParaRPr/>
          </a:p>
        </p:txBody>
      </p:sp>
      <p:sp>
        <p:nvSpPr>
          <p:cNvPr id="337" name="Google Shape;337;p1"/>
          <p:cNvSpPr txBox="1">
            <a:spLocks noGrp="1"/>
          </p:cNvSpPr>
          <p:nvPr>
            <p:ph type="body" idx="2"/>
          </p:nvPr>
        </p:nvSpPr>
        <p:spPr>
          <a:xfrm>
            <a:off x="892556" y="6069541"/>
            <a:ext cx="3927093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</a:pPr>
            <a:r>
              <a:rPr lang="ru-RU" dirty="0"/>
              <a:t>Близнецов Андрей Сергеевич,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</a:pPr>
            <a:r>
              <a:rPr lang="ru-RU" dirty="0"/>
              <a:t>Шорохов Константин Дмитриевич</a:t>
            </a:r>
            <a:endParaRPr dirty="0"/>
          </a:p>
        </p:txBody>
      </p:sp>
      <p:sp>
        <p:nvSpPr>
          <p:cNvPr id="338" name="Google Shape;338;p1"/>
          <p:cNvSpPr txBox="1">
            <a:spLocks noGrp="1"/>
          </p:cNvSpPr>
          <p:nvPr>
            <p:ph type="body" idx="3"/>
          </p:nvPr>
        </p:nvSpPr>
        <p:spPr>
          <a:xfrm>
            <a:off x="5732317" y="6069541"/>
            <a:ext cx="758972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</a:pPr>
            <a:r>
              <a:rPr lang="ru-RU"/>
              <a:t>2024 год</a:t>
            </a:r>
            <a:endParaRPr/>
          </a:p>
        </p:txBody>
      </p:sp>
      <p:pic>
        <p:nvPicPr>
          <p:cNvPr id="339" name="Google Shape;339;p1"/>
          <p:cNvPicPr preferRelativeResize="0">
            <a:picLocks noGrp="1"/>
          </p:cNvPicPr>
          <p:nvPr>
            <p:ph type="pic" idx="4"/>
          </p:nvPr>
        </p:nvPicPr>
        <p:blipFill/>
        <p:spPr>
          <a:xfrm>
            <a:off x="741218" y="6137009"/>
            <a:ext cx="157163" cy="15716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340" name="Google Shape;340;p1"/>
          <p:cNvPicPr preferRelativeResize="0">
            <a:picLocks noGrp="1"/>
          </p:cNvPicPr>
          <p:nvPr>
            <p:ph type="pic" idx="5"/>
          </p:nvPr>
        </p:nvPicPr>
        <p:blipFill/>
        <p:spPr>
          <a:xfrm>
            <a:off x="5577535" y="6137009"/>
            <a:ext cx="157163" cy="15716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12" name="Google Shape;392;p6">
            <a:extLst>
              <a:ext uri="{FF2B5EF4-FFF2-40B4-BE49-F238E27FC236}">
                <a16:creationId xmlns:a16="http://schemas.microsoft.com/office/drawing/2014/main" id="{8CB17B9C-113C-4560-B82D-118FA08EC22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</a:pPr>
            <a:r>
              <a:rPr lang="ru-RU" sz="2400" dirty="0"/>
              <a:t>Поиск похожих картинок, за счёт извлечения признаков из изображений и обучения модели </a:t>
            </a:r>
            <a:r>
              <a:rPr lang="en-US" sz="2400" dirty="0"/>
              <a:t>Nearest Neighbors</a:t>
            </a:r>
            <a:r>
              <a:rPr lang="ru-RU" sz="2400" dirty="0"/>
              <a:t>.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0D02F-154C-48CD-8D7A-45DFBBDEE030}"/>
              </a:ext>
            </a:extLst>
          </p:cNvPr>
          <p:cNvSpPr txBox="1"/>
          <p:nvPr/>
        </p:nvSpPr>
        <p:spPr>
          <a:xfrm>
            <a:off x="607357" y="1463735"/>
            <a:ext cx="5141633" cy="4128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Шаги реализации: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Извлечение признаков из изображений с помощью объекта (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tf.keras.Model)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, выходом которого является выход последнего сверточного слоя предварительно обученной модели.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Загрузка изображения и извлечения его признаков тем же способом;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Обучения модели </a:t>
            </a:r>
            <a:r>
              <a:rPr lang="en-US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NN</a:t>
            </a: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на извлеченных признаках</a:t>
            </a:r>
          </a:p>
          <a:p>
            <a:pPr marL="342900" lvl="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Отображение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изображений 5-ти ближайших соседей для загруженного изображения</a:t>
            </a: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EFF5B0-8A31-4BDA-85BF-08CBDB2342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47884" y="1312321"/>
            <a:ext cx="5880331" cy="464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5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0D02F-154C-48CD-8D7A-45DFBBDEE030}"/>
              </a:ext>
            </a:extLst>
          </p:cNvPr>
          <p:cNvSpPr txBox="1"/>
          <p:nvPr/>
        </p:nvSpPr>
        <p:spPr>
          <a:xfrm>
            <a:off x="560905" y="1267497"/>
            <a:ext cx="5364765" cy="4775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Шаги реализации: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Извлечение признаков для изображения-запроса: загружается изображение и с помощью SIFT находятся ключевые точки и дескрипторы, которые описывают локальные особенности изображения;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Извлечение признаков для изображений из датасета;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Сравнение дескрипторов: для сравнения признаков используется косинусное сходство, которое позволяет определить степень схожести между дескрипторами;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Сортировка по сходству и получение 5-ти наиболее похожих изображений.</a:t>
            </a:r>
          </a:p>
        </p:txBody>
      </p:sp>
      <p:sp>
        <p:nvSpPr>
          <p:cNvPr id="10" name="Google Shape;392;p6">
            <a:extLst>
              <a:ext uri="{FF2B5EF4-FFF2-40B4-BE49-F238E27FC236}">
                <a16:creationId xmlns:a16="http://schemas.microsoft.com/office/drawing/2014/main" id="{C1D85F8D-7AF7-4300-BCA1-3854C0754D53}"/>
              </a:ext>
            </a:extLst>
          </p:cNvPr>
          <p:cNvSpPr txBox="1">
            <a:spLocks/>
          </p:cNvSpPr>
          <p:nvPr/>
        </p:nvSpPr>
        <p:spPr>
          <a:xfrm>
            <a:off x="483942" y="543324"/>
            <a:ext cx="9144000" cy="47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500"/>
            </a:pPr>
            <a:r>
              <a:rPr lang="ru-RU" sz="2400" dirty="0"/>
              <a:t>Поиск похожих картинок с помощью алгоритма SIFT.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C5D2C66-772A-4C39-AF7E-38346927547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99424" y="1352897"/>
            <a:ext cx="5828792" cy="477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0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10" name="Google Shape;392;p6">
            <a:extLst>
              <a:ext uri="{FF2B5EF4-FFF2-40B4-BE49-F238E27FC236}">
                <a16:creationId xmlns:a16="http://schemas.microsoft.com/office/drawing/2014/main" id="{C1D85F8D-7AF7-4300-BCA1-3854C0754D53}"/>
              </a:ext>
            </a:extLst>
          </p:cNvPr>
          <p:cNvSpPr txBox="1">
            <a:spLocks/>
          </p:cNvSpPr>
          <p:nvPr/>
        </p:nvSpPr>
        <p:spPr>
          <a:xfrm>
            <a:off x="483942" y="543324"/>
            <a:ext cx="9144000" cy="47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500"/>
            </a:pPr>
            <a:r>
              <a:rPr lang="ru-RU" sz="2400" dirty="0"/>
              <a:t>Кластеризация.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E9516B-58C3-472D-A357-DF8D4A6656B2}"/>
              </a:ext>
            </a:extLst>
          </p:cNvPr>
          <p:cNvSpPr txBox="1"/>
          <p:nvPr/>
        </p:nvSpPr>
        <p:spPr>
          <a:xfrm>
            <a:off x="581891" y="1461924"/>
            <a:ext cx="5347855" cy="3482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Шаги реализации: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Извлечение признаков из изображений с помощью предобученной модели (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EfficientNetB0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Снижение размерности полученных признаков при помощи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PCA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Выбор оптимального числа кластеров с помощью метода локтя и метода силуэта;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Демонстрация кластера;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Преобразование полученных данных в двухмерное пространство с помощью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TSNE.</a:t>
            </a:r>
            <a:endParaRPr lang="ru-RU" dirty="0"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C69AADE-ABB9-4C2C-86C2-663238253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126" y="1109517"/>
            <a:ext cx="5051932" cy="505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2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C9365B-B7E6-4163-BC95-7238092493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TSNE</a:t>
            </a:r>
            <a:endParaRPr lang="ru-RU" sz="2400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3E256CE-9C58-43F2-802E-35148A9E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02CFA29-9930-4C02-B6CF-5FA83094C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D39377-886A-44BB-A618-C2D55D7C0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13</a:t>
            </a:fld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41B1098-14B9-44EB-8470-322BF6F3F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963" y="1301302"/>
            <a:ext cx="9144001" cy="465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19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ru-RU" sz="2800" dirty="0"/>
              <a:t>Список используемых источников:</a:t>
            </a:r>
            <a:endParaRPr sz="2500" dirty="0"/>
          </a:p>
        </p:txBody>
      </p:sp>
      <p:sp>
        <p:nvSpPr>
          <p:cNvPr id="436" name="Google Shape;436;p10"/>
          <p:cNvSpPr txBox="1">
            <a:spLocks noGrp="1"/>
          </p:cNvSpPr>
          <p:nvPr>
            <p:ph type="body" idx="4294967295"/>
          </p:nvPr>
        </p:nvSpPr>
        <p:spPr>
          <a:xfrm>
            <a:off x="564777" y="1340873"/>
            <a:ext cx="10635430" cy="458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Flowers Recognition – 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режим доступа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https://www.kaggle.com/datasets/alxmamaev/flowers-recognition</a:t>
            </a:r>
            <a:endParaRPr lang="ru-RU" sz="1800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Petals to the Metal - Flower Classification on TPU – 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режим доступа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https://www.kaggle.com/c/tpu-getting-started/data</a:t>
            </a:r>
            <a:endParaRPr lang="ru-RU" sz="1800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Oxford_flowers102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dataset – 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режим доступа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https://www.tensorflow.org/datasets/catalog/oxford_flowers102</a:t>
            </a:r>
            <a:endParaRPr lang="ru-RU" sz="1800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EfficientNet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B0 to B7 – 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режим доступа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b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u="sng" dirty="0">
                <a:solidFill>
                  <a:srgbClr val="0563C1"/>
                </a:solidFill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https://keras.io/api/applications/efficientnet/</a:t>
            </a:r>
            <a:endParaRPr lang="ru-RU" sz="1800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Introduction to SIFT (Scale-Invariant Feature Transform) – </a:t>
            </a: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режим доступа</a:t>
            </a:r>
            <a:r>
              <a:rPr lang="en-US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: https://docs.opencv.org/4.x/da/df5/tutorial_py_sift_intro.html</a:t>
            </a:r>
            <a:endParaRPr lang="ru-RU" sz="1800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rtl="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ts val="2500"/>
              <a:buNone/>
            </a:pPr>
            <a:endParaRPr dirty="0">
              <a:latin typeface="Montserrat Medium" panose="00000600000000000000" pitchFamily="2" charset="-52"/>
            </a:endParaRP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47FA4D7-3268-4987-AC80-A12B9E05CEC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ru-RU"/>
              <a:t>15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574388-468A-4B0A-8F69-848F09751CD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548E2E-1B04-4D0D-A632-F3E03835C0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814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1"/>
          <p:cNvSpPr txBox="1">
            <a:spLocks noGrp="1"/>
          </p:cNvSpPr>
          <p:nvPr>
            <p:ph type="body" idx="1"/>
          </p:nvPr>
        </p:nvSpPr>
        <p:spPr>
          <a:xfrm>
            <a:off x="6669949" y="3983374"/>
            <a:ext cx="1859283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</a:pPr>
            <a:r>
              <a:rPr lang="ru-RU" dirty="0"/>
              <a:t>+7 </a:t>
            </a:r>
            <a:r>
              <a:rPr lang="en-US" dirty="0"/>
              <a:t>914 796 14 77</a:t>
            </a:r>
            <a:endParaRPr dirty="0"/>
          </a:p>
        </p:txBody>
      </p:sp>
      <p:pic>
        <p:nvPicPr>
          <p:cNvPr id="442" name="Google Shape;442;p11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485802" y="4019886"/>
            <a:ext cx="157163" cy="15716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443" name="Google Shape;443;p11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6479482" y="4441114"/>
            <a:ext cx="157163" cy="15716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444" name="Google Shape;444;p11"/>
          <p:cNvSpPr txBox="1">
            <a:spLocks noGrp="1"/>
          </p:cNvSpPr>
          <p:nvPr>
            <p:ph type="body" idx="4"/>
          </p:nvPr>
        </p:nvSpPr>
        <p:spPr>
          <a:xfrm>
            <a:off x="6669949" y="4404602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</a:pPr>
            <a:r>
              <a:rPr lang="en-US" dirty="0"/>
              <a:t>shorokhov.kd@dvfu.ru</a:t>
            </a:r>
            <a:endParaRPr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0C0FA5D-133C-4E47-AFE6-5D75B71E6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135" y="2910475"/>
            <a:ext cx="158510" cy="15851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BB9205B-6597-4D2F-9A5B-C612C87BAB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8135" y="3336790"/>
            <a:ext cx="158510" cy="152413"/>
          </a:xfrm>
          <a:prstGeom prst="rect">
            <a:avLst/>
          </a:prstGeom>
        </p:spPr>
      </p:pic>
      <p:sp>
        <p:nvSpPr>
          <p:cNvPr id="16" name="Google Shape;441;p11">
            <a:extLst>
              <a:ext uri="{FF2B5EF4-FFF2-40B4-BE49-F238E27FC236}">
                <a16:creationId xmlns:a16="http://schemas.microsoft.com/office/drawing/2014/main" id="{94B775EE-A8B1-4089-A3BE-1885A3C29EAF}"/>
              </a:ext>
            </a:extLst>
          </p:cNvPr>
          <p:cNvSpPr txBox="1">
            <a:spLocks/>
          </p:cNvSpPr>
          <p:nvPr/>
        </p:nvSpPr>
        <p:spPr>
          <a:xfrm>
            <a:off x="6636645" y="2883980"/>
            <a:ext cx="1859283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ru-RU" dirty="0"/>
              <a:t>+7 914 683 47 16</a:t>
            </a:r>
          </a:p>
        </p:txBody>
      </p:sp>
      <p:sp>
        <p:nvSpPr>
          <p:cNvPr id="17" name="Google Shape;444;p11">
            <a:extLst>
              <a:ext uri="{FF2B5EF4-FFF2-40B4-BE49-F238E27FC236}">
                <a16:creationId xmlns:a16="http://schemas.microsoft.com/office/drawing/2014/main" id="{87D92652-2C94-4EE9-B171-52309E544621}"/>
              </a:ext>
            </a:extLst>
          </p:cNvPr>
          <p:cNvSpPr txBox="1">
            <a:spLocks/>
          </p:cNvSpPr>
          <p:nvPr/>
        </p:nvSpPr>
        <p:spPr>
          <a:xfrm>
            <a:off x="6636645" y="3313743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US" dirty="0"/>
              <a:t>bliznetcov.as@dvfu.ru</a:t>
            </a:r>
          </a:p>
        </p:txBody>
      </p:sp>
      <p:sp>
        <p:nvSpPr>
          <p:cNvPr id="18" name="Google Shape;444;p11">
            <a:extLst>
              <a:ext uri="{FF2B5EF4-FFF2-40B4-BE49-F238E27FC236}">
                <a16:creationId xmlns:a16="http://schemas.microsoft.com/office/drawing/2014/main" id="{420C4E7F-AC42-47BE-A433-3A9D5761A687}"/>
              </a:ext>
            </a:extLst>
          </p:cNvPr>
          <p:cNvSpPr txBox="1">
            <a:spLocks/>
          </p:cNvSpPr>
          <p:nvPr/>
        </p:nvSpPr>
        <p:spPr>
          <a:xfrm>
            <a:off x="6396459" y="3723620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ru-RU" dirty="0"/>
              <a:t>Шорохов К. Д.</a:t>
            </a:r>
            <a:endParaRPr lang="en-US" dirty="0"/>
          </a:p>
        </p:txBody>
      </p:sp>
      <p:sp>
        <p:nvSpPr>
          <p:cNvPr id="19" name="Google Shape;444;p11">
            <a:extLst>
              <a:ext uri="{FF2B5EF4-FFF2-40B4-BE49-F238E27FC236}">
                <a16:creationId xmlns:a16="http://schemas.microsoft.com/office/drawing/2014/main" id="{D844C0BC-2CB7-4BD6-96C0-1E2024FCACC0}"/>
              </a:ext>
            </a:extLst>
          </p:cNvPr>
          <p:cNvSpPr txBox="1">
            <a:spLocks/>
          </p:cNvSpPr>
          <p:nvPr/>
        </p:nvSpPr>
        <p:spPr>
          <a:xfrm>
            <a:off x="6396459" y="2639296"/>
            <a:ext cx="2339654" cy="23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ru-RU" dirty="0"/>
              <a:t>Близнецов А. С.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272FB9-5724-4042-920A-37703A304348}"/>
              </a:ext>
            </a:extLst>
          </p:cNvPr>
          <p:cNvSpPr txBox="1"/>
          <p:nvPr/>
        </p:nvSpPr>
        <p:spPr>
          <a:xfrm>
            <a:off x="9134809" y="3361441"/>
            <a:ext cx="210022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latin typeface="Montserrat Medium" panose="00000600000000000000" pitchFamily="2" charset="-52"/>
              </a:rPr>
              <a:t>https://github.com/DronBit/Search-for-similar-pictures</a:t>
            </a:r>
            <a:endParaRPr lang="ru-RU" sz="2000" dirty="0">
              <a:latin typeface="Montserrat Medium" panose="00000600000000000000" pitchFamily="2" charset="-52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79B1042-B1D6-49FB-B89C-DCEAEFC3EB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53757" y="2177836"/>
            <a:ext cx="2725792" cy="13628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"/>
          <p:cNvSpPr txBox="1">
            <a:spLocks noGrp="1"/>
          </p:cNvSpPr>
          <p:nvPr>
            <p:ph type="ctrTitle"/>
          </p:nvPr>
        </p:nvSpPr>
        <p:spPr>
          <a:xfrm>
            <a:off x="4939255" y="1177497"/>
            <a:ext cx="2313490" cy="666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Medium"/>
              <a:buNone/>
            </a:pPr>
            <a:r>
              <a:rPr lang="ru-RU" b="1" dirty="0"/>
              <a:t>Введение</a:t>
            </a:r>
            <a:endParaRPr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"/>
          <p:cNvSpPr/>
          <p:nvPr/>
        </p:nvSpPr>
        <p:spPr>
          <a:xfrm>
            <a:off x="5039983" y="713320"/>
            <a:ext cx="2112033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0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Тема</a:t>
            </a:r>
            <a:endParaRPr dirty="0"/>
          </a:p>
        </p:txBody>
      </p:sp>
      <p:sp>
        <p:nvSpPr>
          <p:cNvPr id="351" name="Google Shape;351;p3"/>
          <p:cNvSpPr/>
          <p:nvPr/>
        </p:nvSpPr>
        <p:spPr>
          <a:xfrm>
            <a:off x="2884323" y="1524030"/>
            <a:ext cx="642335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ИТОГОВАЯ АТТЕСТАЦИОННАЯ РАБОТА ПО КУРСУ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«Поиск похожих картинок (цветов)»</a:t>
            </a:r>
            <a:endParaRPr sz="1400" b="0" cap="none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2" name="Google Shape;352;p3"/>
          <p:cNvSpPr/>
          <p:nvPr/>
        </p:nvSpPr>
        <p:spPr>
          <a:xfrm>
            <a:off x="4666528" y="2271111"/>
            <a:ext cx="2858942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Цели и задачи</a:t>
            </a:r>
            <a:endParaRPr sz="30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3" name="Google Shape;353;p3"/>
          <p:cNvSpPr/>
          <p:nvPr/>
        </p:nvSpPr>
        <p:spPr>
          <a:xfrm>
            <a:off x="2400299" y="2853230"/>
            <a:ext cx="7391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Целью работы является исследование и разработка методов поиска схожих изображений на основе их визуальных характеристик.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CCEB0C-B97C-4B20-9D8E-6EB4BF709ED8}"/>
              </a:ext>
            </a:extLst>
          </p:cNvPr>
          <p:cNvSpPr txBox="1"/>
          <p:nvPr/>
        </p:nvSpPr>
        <p:spPr>
          <a:xfrm>
            <a:off x="2400299" y="3591853"/>
            <a:ext cx="7391401" cy="2420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Для достижения этой цели требовалось решить ряд задач:</a:t>
            </a:r>
          </a:p>
          <a:p>
            <a:pPr marL="342900" lvl="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Собрать единый датасет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Провести анализ существующих методов поиска похожих изображений;</a:t>
            </a:r>
          </a:p>
          <a:p>
            <a:pPr marL="342900" lvl="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Разработать методы решения задачи на основе классического машинного обучения и сверточных нейронных сетей;</a:t>
            </a:r>
          </a:p>
          <a:p>
            <a:pPr marL="342900" lvl="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Провести анализ эффективности использованных методов.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5F5DE4-01BC-4CE5-BA75-C77D4A1F078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ru-RU"/>
              <a:t>15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C9BF27-5959-45B9-9D9E-C89D9069C79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AD6190-5CF0-42E8-9FFB-2D7D892FAC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3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/>
      <p:bldP spid="351" grpId="0"/>
      <p:bldP spid="352" grpId="0"/>
      <p:bldP spid="353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"/>
          <p:cNvSpPr/>
          <p:nvPr/>
        </p:nvSpPr>
        <p:spPr>
          <a:xfrm>
            <a:off x="1938816" y="1147692"/>
            <a:ext cx="8314368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Рассматриваемые подходы решения задачи</a:t>
            </a:r>
            <a:endParaRPr sz="30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3" name="Google Shape;353;p3"/>
          <p:cNvSpPr/>
          <p:nvPr/>
        </p:nvSpPr>
        <p:spPr>
          <a:xfrm>
            <a:off x="2166196" y="2268833"/>
            <a:ext cx="7859608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1. Создание и обучение собственной сверточной нейронной сети и поиск похожих фотографий:</a:t>
            </a:r>
          </a:p>
          <a:p>
            <a:pPr marL="180000" indent="450000" algn="just" defTabSz="720000">
              <a:lnSpc>
                <a:spcPct val="150000"/>
              </a:lnSpc>
              <a:buFont typeface="+mj-lt"/>
              <a:buAutoNum type="arabicParenR"/>
              <a:tabLst>
                <a:tab pos="0" algn="l"/>
                <a:tab pos="216000" algn="l"/>
              </a:tabLst>
            </a:pP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Как самых «вероятных классов» для запрошенного изображения;</a:t>
            </a:r>
          </a:p>
          <a:p>
            <a:pPr marL="180000" indent="450000" algn="just" defTabSz="720000">
              <a:lnSpc>
                <a:spcPct val="150000"/>
              </a:lnSpc>
              <a:buFont typeface="+mj-lt"/>
              <a:buAutoNum type="arabicParenR"/>
              <a:tabLst>
                <a:tab pos="0" algn="l"/>
                <a:tab pos="216000" algn="l"/>
              </a:tabLst>
            </a:pP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 основе косинусного расстояния между извлеченными признаками изображений;</a:t>
            </a:r>
          </a:p>
          <a:p>
            <a:pPr marL="180000" indent="450000" algn="just" defTabSz="720000">
              <a:lnSpc>
                <a:spcPct val="150000"/>
              </a:lnSpc>
              <a:buFont typeface="+mj-lt"/>
              <a:buAutoNum type="arabicParenR"/>
              <a:tabLst>
                <a:tab pos="0" algn="l"/>
                <a:tab pos="216000" algn="l"/>
              </a:tabLst>
            </a:pP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С помощью модели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Nearest Neighbors,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обученной на извлеченных признаках изображений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defTabSz="720000">
              <a:lnSpc>
                <a:spcPct val="150000"/>
              </a:lnSpc>
              <a:tabLst>
                <a:tab pos="0" algn="l"/>
                <a:tab pos="216000" algn="l"/>
              </a:tabLst>
            </a:pP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2. Применения классического алгоритма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SIFT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 библиотеки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CV;</a:t>
            </a:r>
          </a:p>
          <a:p>
            <a:pPr algn="just" defTabSz="720000">
              <a:lnSpc>
                <a:spcPct val="150000"/>
              </a:lnSpc>
              <a:tabLst>
                <a:tab pos="0" algn="l"/>
                <a:tab pos="216000" algn="l"/>
              </a:tabLst>
            </a:pP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Применение предобученной нейронной сверточной модели 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EfficientNetB0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и последующая кластеризация извлеченных признаков изображений.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8E6051-58C6-4E39-A685-32F1C656432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ru-RU"/>
              <a:t>15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BD1F0F8-2457-4075-BA7D-91F8116C25D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9D2273-92C5-4503-86E7-C028029C82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54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ru-RU" sz="2800" dirty="0"/>
              <a:t>Используемые технологии:</a:t>
            </a:r>
            <a:endParaRPr sz="2500" dirty="0"/>
          </a:p>
        </p:txBody>
      </p:sp>
      <p:sp>
        <p:nvSpPr>
          <p:cNvPr id="436" name="Google Shape;436;p10"/>
          <p:cNvSpPr txBox="1">
            <a:spLocks noGrp="1"/>
          </p:cNvSpPr>
          <p:nvPr>
            <p:ph type="body" idx="4294967295"/>
          </p:nvPr>
        </p:nvSpPr>
        <p:spPr>
          <a:xfrm>
            <a:off x="730249" y="2033600"/>
            <a:ext cx="10598601" cy="3015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2500"/>
              <a:buNone/>
            </a:pP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Основные библиотеки, используемые для работы: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</a:pP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– </a:t>
            </a:r>
            <a:r>
              <a:rPr lang="en-US" sz="2500" dirty="0" err="1">
                <a:latin typeface="Times New Roman"/>
                <a:ea typeface="Times New Roman"/>
                <a:cs typeface="Times New Roman"/>
                <a:sym typeface="Times New Roman"/>
              </a:rPr>
              <a:t>Tenserflow</a:t>
            </a: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: для загрузки </a:t>
            </a:r>
            <a:r>
              <a:rPr lang="ru-RU" sz="2500" dirty="0" err="1">
                <a:latin typeface="Times New Roman"/>
                <a:ea typeface="Times New Roman"/>
                <a:cs typeface="Times New Roman"/>
                <a:sym typeface="Times New Roman"/>
              </a:rPr>
              <a:t>датасетов</a:t>
            </a: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, создания и обучения сверточной нейронной сети и загрузки </a:t>
            </a:r>
            <a:r>
              <a:rPr lang="ru-RU" sz="2500" dirty="0" err="1">
                <a:latin typeface="Times New Roman"/>
                <a:ea typeface="Times New Roman"/>
                <a:cs typeface="Times New Roman"/>
                <a:sym typeface="Times New Roman"/>
              </a:rPr>
              <a:t>предобученных</a:t>
            </a: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 моделей.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</a:pP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– </a:t>
            </a:r>
            <a:r>
              <a:rPr lang="en-US" sz="2500" dirty="0">
                <a:latin typeface="Times New Roman"/>
                <a:ea typeface="Times New Roman"/>
                <a:cs typeface="Times New Roman"/>
                <a:sym typeface="Times New Roman"/>
              </a:rPr>
              <a:t>CV</a:t>
            </a: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: для работы с изображениями и применения алгоритма </a:t>
            </a:r>
            <a:r>
              <a:rPr lang="en-US" sz="2500" dirty="0">
                <a:latin typeface="Times New Roman"/>
                <a:ea typeface="Times New Roman"/>
                <a:cs typeface="Times New Roman"/>
                <a:sym typeface="Times New Roman"/>
              </a:rPr>
              <a:t>SIFT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</a:pP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– </a:t>
            </a:r>
            <a:r>
              <a:rPr lang="en-US" sz="2500" dirty="0">
                <a:latin typeface="Times New Roman"/>
                <a:ea typeface="Times New Roman"/>
                <a:cs typeface="Times New Roman"/>
                <a:sym typeface="Times New Roman"/>
              </a:rPr>
              <a:t>Sklear</a:t>
            </a:r>
            <a:r>
              <a:rPr lang="ru-RU" sz="2500" dirty="0">
                <a:latin typeface="Times New Roman"/>
                <a:ea typeface="Times New Roman"/>
                <a:cs typeface="Times New Roman"/>
                <a:sym typeface="Times New Roman"/>
              </a:rPr>
              <a:t>: для применения моделей классического </a:t>
            </a:r>
            <a:r>
              <a:rPr lang="en-US" sz="2500" dirty="0">
                <a:latin typeface="Times New Roman"/>
                <a:ea typeface="Times New Roman"/>
                <a:cs typeface="Times New Roman"/>
                <a:sym typeface="Times New Roman"/>
              </a:rPr>
              <a:t>ML.</a:t>
            </a:r>
            <a:endParaRPr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47FA4D7-3268-4987-AC80-A12B9E05CEC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ru-RU"/>
              <a:t>15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574388-468A-4B0A-8F69-848F09751CD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548E2E-1B04-4D0D-A632-F3E03835C0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160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"/>
          <p:cNvSpPr txBox="1">
            <a:spLocks noGrp="1"/>
          </p:cNvSpPr>
          <p:nvPr>
            <p:ph type="ctrTitle"/>
          </p:nvPr>
        </p:nvSpPr>
        <p:spPr>
          <a:xfrm>
            <a:off x="2940349" y="971310"/>
            <a:ext cx="6311302" cy="1628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Medium"/>
              <a:buNone/>
            </a:pPr>
            <a:r>
              <a:rPr lang="ru-RU" b="1" dirty="0"/>
              <a:t>Реализация рассматриваемых подходов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106261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CAF76A-B0A7-4710-92F7-1F36E918D5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259" y="495049"/>
            <a:ext cx="9162082" cy="497599"/>
          </a:xfrm>
        </p:spPr>
        <p:txBody>
          <a:bodyPr>
            <a:normAutofit/>
          </a:bodyPr>
          <a:lstStyle/>
          <a:p>
            <a:r>
              <a:rPr lang="ru-RU" sz="2800" dirty="0"/>
              <a:t>Обучение созданной нейронной сети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3F727F2-BD74-45F3-9797-537AA19080B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ru-RU"/>
              <a:t>15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1D9367E-D87B-4EDE-B579-8502FB2D9C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35D0DB-2AA9-4F36-B7E4-A526AE47EF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7</a:t>
            </a:fld>
            <a:endParaRPr lang="ru-RU"/>
          </a:p>
        </p:txBody>
      </p:sp>
      <p:sp>
        <p:nvSpPr>
          <p:cNvPr id="13" name="Google Shape;436;p10">
            <a:extLst>
              <a:ext uri="{FF2B5EF4-FFF2-40B4-BE49-F238E27FC236}">
                <a16:creationId xmlns:a16="http://schemas.microsoft.com/office/drawing/2014/main" id="{B690B7FA-CB04-41F8-8691-D540A44CC280}"/>
              </a:ext>
            </a:extLst>
          </p:cNvPr>
          <p:cNvSpPr txBox="1">
            <a:spLocks/>
          </p:cNvSpPr>
          <p:nvPr/>
        </p:nvSpPr>
        <p:spPr>
          <a:xfrm>
            <a:off x="568885" y="1501588"/>
            <a:ext cx="3465234" cy="3854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ru-RU" b="1" dirty="0">
                <a:latin typeface="Montserrat Medium" panose="00000600000000000000" pitchFamily="2" charset="-52"/>
              </a:rPr>
              <a:t>Параметры модели: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ru-RU" sz="1800" dirty="0">
                <a:effectLst/>
                <a:latin typeface="Montserrat Medium" panose="00000600000000000000" pitchFamily="2" charset="-52"/>
                <a:ea typeface="Calibri" panose="020F0502020204030204" pitchFamily="34" charset="0"/>
              </a:rPr>
              <a:t>8856852, из них 8854030 – обучаемые.</a:t>
            </a:r>
            <a:endParaRPr lang="en-US" sz="1800" b="1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endParaRPr lang="en-US" b="1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b="1" dirty="0"/>
              <a:t>Optimizer: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sz="1600" dirty="0"/>
              <a:t>Adam.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endParaRPr lang="en-US" sz="1600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b="1" dirty="0"/>
              <a:t>Loss</a:t>
            </a:r>
            <a:r>
              <a:rPr lang="en-US" sz="1800" b="1" dirty="0"/>
              <a:t>: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sz="1600" dirty="0" err="1"/>
              <a:t>SparseCategoricalCrossentropy</a:t>
            </a:r>
            <a:endParaRPr lang="en-US" sz="1600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endParaRPr lang="en-US" sz="1600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ru-RU" b="1" dirty="0"/>
              <a:t>Результаты обучения модели на 20-ти эпохах</a:t>
            </a:r>
            <a:r>
              <a:rPr lang="en-US" b="1" dirty="0"/>
              <a:t>: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sz="1600" dirty="0"/>
              <a:t>Train accuracy: 91,15%;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en-US" sz="1600" dirty="0"/>
              <a:t>Validation accuracy: 63,83%.</a:t>
            </a:r>
            <a:endParaRPr lang="ru-RU" sz="1600" dirty="0"/>
          </a:p>
          <a:p>
            <a:pPr marL="0" indent="0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endParaRPr lang="ru-RU" sz="16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C68A6FA-A701-4F60-A465-3EB4AEAE52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63383" y="2661847"/>
            <a:ext cx="3465234" cy="302177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C189E1C-45F4-4739-818E-EFC90BEBA7AF}"/>
              </a:ext>
            </a:extLst>
          </p:cNvPr>
          <p:cNvSpPr txBox="1"/>
          <p:nvPr/>
        </p:nvSpPr>
        <p:spPr>
          <a:xfrm>
            <a:off x="4363383" y="1412020"/>
            <a:ext cx="32476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ru-RU" sz="2000" b="1" dirty="0">
                <a:latin typeface="Montserrat Medium" panose="00000600000000000000" pitchFamily="2" charset="-52"/>
              </a:rPr>
              <a:t>Зависимость </a:t>
            </a:r>
            <a:r>
              <a:rPr lang="en-US" sz="2000" b="1" dirty="0">
                <a:latin typeface="Montserrat Medium" panose="00000600000000000000" pitchFamily="2" charset="-52"/>
              </a:rPr>
              <a:t>accuracy </a:t>
            </a:r>
            <a:r>
              <a:rPr lang="ru-RU" sz="2000" b="1" dirty="0">
                <a:latin typeface="Montserrat Medium" panose="00000600000000000000" pitchFamily="2" charset="-52"/>
              </a:rPr>
              <a:t>от числа эпох при обучении: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19ED5D-144D-4CB2-963D-CFC8E633DA9B}"/>
              </a:ext>
            </a:extLst>
          </p:cNvPr>
          <p:cNvSpPr txBox="1"/>
          <p:nvPr/>
        </p:nvSpPr>
        <p:spPr>
          <a:xfrm>
            <a:off x="8146627" y="1401303"/>
            <a:ext cx="32476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spcBef>
                <a:spcPts val="0"/>
              </a:spcBef>
              <a:spcAft>
                <a:spcPts val="400"/>
              </a:spcAft>
              <a:buSzPts val="2500"/>
              <a:buFont typeface="Arial"/>
              <a:buNone/>
            </a:pPr>
            <a:r>
              <a:rPr lang="ru-RU" sz="2000" b="1" dirty="0">
                <a:latin typeface="Montserrat Medium" panose="00000600000000000000" pitchFamily="2" charset="-52"/>
              </a:rPr>
              <a:t>Зависимость </a:t>
            </a:r>
            <a:r>
              <a:rPr lang="en-US" sz="2000" b="1" dirty="0">
                <a:latin typeface="Montserrat Medium" panose="00000600000000000000" pitchFamily="2" charset="-52"/>
              </a:rPr>
              <a:t>loss </a:t>
            </a:r>
            <a:r>
              <a:rPr lang="ru-RU" sz="2000" b="1" dirty="0">
                <a:latin typeface="Montserrat Medium" panose="00000600000000000000" pitchFamily="2" charset="-52"/>
              </a:rPr>
              <a:t>от числа эпох при обучении: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485E219-4459-439A-9E07-853CC25B5DD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146626" y="2661846"/>
            <a:ext cx="3465234" cy="302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74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12" name="Google Shape;392;p6">
            <a:extLst>
              <a:ext uri="{FF2B5EF4-FFF2-40B4-BE49-F238E27FC236}">
                <a16:creationId xmlns:a16="http://schemas.microsoft.com/office/drawing/2014/main" id="{8CB17B9C-113C-4560-B82D-118FA08EC22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</a:pPr>
            <a:r>
              <a:rPr lang="ru-RU" sz="2400" dirty="0"/>
              <a:t>Поиск похожих картинок, как 5-ти самых вероятных классов</a:t>
            </a:r>
            <a:r>
              <a:rPr lang="en-US" sz="2400" dirty="0"/>
              <a:t>,</a:t>
            </a:r>
            <a:r>
              <a:rPr lang="ru-RU" sz="2400" dirty="0"/>
              <a:t> после классификации изображения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B9467-9063-4B47-99DF-1444529D0F93}"/>
              </a:ext>
            </a:extLst>
          </p:cNvPr>
          <p:cNvSpPr txBox="1"/>
          <p:nvPr/>
        </p:nvSpPr>
        <p:spPr>
          <a:xfrm>
            <a:off x="607357" y="1851965"/>
            <a:ext cx="5139020" cy="315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Шаги реализации: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sz="16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Обучение модели нейронной сети;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sz="16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Загрузка изображения и получения предсказаний;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sz="16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Получение 5-ти самых вероятных предсказанных классов для изображения;</a:t>
            </a:r>
          </a:p>
          <a:p>
            <a:pPr marL="342900" lvl="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600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Отображения изображений данных классов.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C82FCC6-A76C-425A-A391-CEDAB97F9F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89812" y="1281954"/>
            <a:ext cx="5938403" cy="477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6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15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80C3A-AF8D-49A7-8294-52D1B8368172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12" name="Google Shape;392;p6">
            <a:extLst>
              <a:ext uri="{FF2B5EF4-FFF2-40B4-BE49-F238E27FC236}">
                <a16:creationId xmlns:a16="http://schemas.microsoft.com/office/drawing/2014/main" id="{8CB17B9C-113C-4560-B82D-118FA08EC22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74977" y="283369"/>
            <a:ext cx="9144000" cy="835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</a:pPr>
            <a:r>
              <a:rPr lang="ru-RU" sz="2400" dirty="0"/>
              <a:t>Поиск похожих картинок, за счёт извлечения признаков из изображений и расчёта косинусного расстояния.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B9467-9063-4B47-99DF-1444529D0F93}"/>
              </a:ext>
            </a:extLst>
          </p:cNvPr>
          <p:cNvSpPr txBox="1"/>
          <p:nvPr/>
        </p:nvSpPr>
        <p:spPr>
          <a:xfrm>
            <a:off x="730249" y="1353671"/>
            <a:ext cx="5141633" cy="4451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Шаги реализации: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Извлечение признаков из изображений с помощью объекта (</a:t>
            </a:r>
            <a:r>
              <a:rPr lang="en-US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tf.keras.Model)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, выходом которого является выход последнего сверточного слоя предварительно обученной модели.</a:t>
            </a:r>
            <a:endParaRPr lang="ru-RU" dirty="0">
              <a:effectLst/>
              <a:latin typeface="Montserrat Medium" panose="00000600000000000000" pitchFamily="2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Загрузка изображения и извлечения его признаков тем же способом;</a:t>
            </a:r>
          </a:p>
          <a:p>
            <a:pPr marL="342900" lvl="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Расчёт косинусного расстояния между загруженным изображением и всеми изображениями из датасета;</a:t>
            </a:r>
          </a:p>
          <a:p>
            <a:pPr marL="342900" lvl="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Отображения 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изображений 5-ти самых «близких» изображений к загруженному</a:t>
            </a:r>
            <a:r>
              <a:rPr lang="ru-RU" dirty="0">
                <a:effectLst/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6E0637E-F523-4542-BE44-15EFA054A0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50635" y="1353671"/>
            <a:ext cx="6002094" cy="468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13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theme/theme1.xml><?xml version="1.0" encoding="utf-8"?>
<a:theme xmlns:a="http://schemas.openxmlformats.org/drawingml/2006/main" name="Обложка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Разделяющие слайды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Внутренние слайды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Обложка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Разделяющие слайды">
  <a:themeElements>
    <a:clrScheme name="Фирменные цвета">
      <a:dk1>
        <a:srgbClr val="000000"/>
      </a:dk1>
      <a:lt1>
        <a:srgbClr val="FFFFFF"/>
      </a:lt1>
      <a:dk2>
        <a:srgbClr val="232F44"/>
      </a:dk2>
      <a:lt2>
        <a:srgbClr val="D5D8DD"/>
      </a:lt2>
      <a:accent1>
        <a:srgbClr val="89DB2C"/>
      </a:accent1>
      <a:accent2>
        <a:srgbClr val="F7F7F8"/>
      </a:accent2>
      <a:accent3>
        <a:srgbClr val="EEEFF1"/>
      </a:accent3>
      <a:accent4>
        <a:srgbClr val="FFBA33"/>
      </a:accent4>
      <a:accent5>
        <a:srgbClr val="D31AE3"/>
      </a:accent5>
      <a:accent6>
        <a:srgbClr val="138ED3"/>
      </a:accent6>
      <a:hlink>
        <a:srgbClr val="48A1FA"/>
      </a:hlink>
      <a:folHlink>
        <a:srgbClr val="034A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801</Words>
  <Application>Microsoft Office PowerPoint</Application>
  <PresentationFormat>Широкоэкранный</PresentationFormat>
  <Paragraphs>111</Paragraphs>
  <Slides>15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Times New Roman</vt:lpstr>
      <vt:lpstr>Montserrat</vt:lpstr>
      <vt:lpstr>Montserrat Medium</vt:lpstr>
      <vt:lpstr>Calibri</vt:lpstr>
      <vt:lpstr>Arial</vt:lpstr>
      <vt:lpstr>Обложка</vt:lpstr>
      <vt:lpstr>Разделяющие слайды</vt:lpstr>
      <vt:lpstr>Внутренние слайды</vt:lpstr>
      <vt:lpstr>Обложка</vt:lpstr>
      <vt:lpstr>Разделяющие слайды</vt:lpstr>
      <vt:lpstr>«Поиск похожих картинок (цветов)»</vt:lpstr>
      <vt:lpstr>Введение</vt:lpstr>
      <vt:lpstr>Презентация PowerPoint</vt:lpstr>
      <vt:lpstr>Презентация PowerPoint</vt:lpstr>
      <vt:lpstr>Используемые технологии:</vt:lpstr>
      <vt:lpstr>Реализация рассматриваемых подходов</vt:lpstr>
      <vt:lpstr>Обучение созданной нейронной сети</vt:lpstr>
      <vt:lpstr>Поиск похожих картинок, как 5-ти самых вероятных классов, после классификации изображения</vt:lpstr>
      <vt:lpstr>Поиск похожих картинок, за счёт извлечения признаков из изображений и расчёта косинусного расстояния.</vt:lpstr>
      <vt:lpstr>Поиск похожих картинок, за счёт извлечения признаков из изображений и обучения модели Nearest Neighbors.</vt:lpstr>
      <vt:lpstr>Презентация PowerPoint</vt:lpstr>
      <vt:lpstr>Презентация PowerPoint</vt:lpstr>
      <vt:lpstr>TSNE</vt:lpstr>
      <vt:lpstr>Список используемых источников: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«Поиск похожих картинок (цветов)»</dc:title>
  <dc:creator>Дмитрий Спасский</dc:creator>
  <cp:lastModifiedBy>Dron</cp:lastModifiedBy>
  <cp:revision>16</cp:revision>
  <dcterms:created xsi:type="dcterms:W3CDTF">2023-09-20T07:01:25Z</dcterms:created>
  <dcterms:modified xsi:type="dcterms:W3CDTF">2024-09-26T08:35:41Z</dcterms:modified>
</cp:coreProperties>
</file>